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300" r:id="rId2"/>
    <p:sldId id="261" r:id="rId3"/>
    <p:sldId id="260" r:id="rId4"/>
    <p:sldId id="259" r:id="rId5"/>
    <p:sldId id="275" r:id="rId6"/>
    <p:sldId id="264" r:id="rId7"/>
    <p:sldId id="487" r:id="rId8"/>
    <p:sldId id="270" r:id="rId9"/>
    <p:sldId id="301" r:id="rId10"/>
    <p:sldId id="276" r:id="rId11"/>
    <p:sldId id="263" r:id="rId12"/>
    <p:sldId id="273" r:id="rId13"/>
    <p:sldId id="271" r:id="rId14"/>
    <p:sldId id="272" r:id="rId15"/>
    <p:sldId id="644" r:id="rId16"/>
    <p:sldId id="278" r:id="rId17"/>
    <p:sldId id="279" r:id="rId18"/>
    <p:sldId id="280" r:id="rId19"/>
    <p:sldId id="303" r:id="rId20"/>
    <p:sldId id="265" r:id="rId21"/>
    <p:sldId id="304" r:id="rId22"/>
    <p:sldId id="493" r:id="rId23"/>
    <p:sldId id="482" r:id="rId24"/>
    <p:sldId id="637" r:id="rId25"/>
    <p:sldId id="775" r:id="rId26"/>
    <p:sldId id="776" r:id="rId27"/>
    <p:sldId id="305" r:id="rId28"/>
    <p:sldId id="302" r:id="rId29"/>
    <p:sldId id="307" r:id="rId30"/>
    <p:sldId id="774" r:id="rId31"/>
    <p:sldId id="257" r:id="rId32"/>
    <p:sldId id="767" r:id="rId33"/>
    <p:sldId id="258" r:id="rId34"/>
    <p:sldId id="768" r:id="rId35"/>
    <p:sldId id="769" r:id="rId36"/>
    <p:sldId id="770" r:id="rId37"/>
    <p:sldId id="762" r:id="rId38"/>
    <p:sldId id="771" r:id="rId39"/>
    <p:sldId id="773" r:id="rId40"/>
    <p:sldId id="485" r:id="rId41"/>
    <p:sldId id="290" r:id="rId42"/>
    <p:sldId id="291" r:id="rId43"/>
    <p:sldId id="292" r:id="rId44"/>
    <p:sldId id="294" r:id="rId45"/>
    <p:sldId id="296" r:id="rId46"/>
    <p:sldId id="643" r:id="rId47"/>
    <p:sldId id="639" r:id="rId48"/>
    <p:sldId id="640" r:id="rId49"/>
    <p:sldId id="641" r:id="rId50"/>
    <p:sldId id="490" r:id="rId51"/>
    <p:sldId id="642" r:id="rId5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5833" autoAdjust="0"/>
  </p:normalViewPr>
  <p:slideViewPr>
    <p:cSldViewPr snapToGrid="0" snapToObjects="1">
      <p:cViewPr varScale="1">
        <p:scale>
          <a:sx n="234" d="100"/>
          <a:sy n="234" d="100"/>
        </p:scale>
        <p:origin x="184" y="5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B7B7-8B15-D040-A298-1C5D917CD6E9}" type="datetimeFigureOut">
              <a:rPr lang="en-US" smtClean="0"/>
              <a:t>4/3/25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BB13-5F74-EC4E-B9F5-3D9E22D9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izegdb.org/gene_center/gene/Zm00001eb225130" TargetMode="External"/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66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</a:t>
            </a:r>
            <a:r>
              <a:rPr lang="en-US" baseline="0" dirty="0"/>
              <a:t>o genomes are largely co-linear except for a few rearrangements, insertions, inversions.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30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2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832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CNV results of scaffolds 1-5 match the</a:t>
            </a:r>
            <a:r>
              <a:rPr lang="en-US" baseline="0" dirty="0"/>
              <a:t> mini-chromosome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5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805E0D-672E-8242-A428-725726AC9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68C87E-A401-1342-0699-280A6A5BB6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1F1754C-D057-F2DB-F1A4-CE6AA29606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350982-5F31-611B-FCB4-DC630017C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244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4C0ACC-AC63-A1C2-5BA9-6885D04EF4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8F982A-3A80-E6DB-9D9F-7D8573E9EF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B1D3A22-DBE6-655E-E60C-4D5843D312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8459D8-2752-2CF3-C7DA-3ED6781858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7090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88583-5512-A04F-9F3B-57861C63A3F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Goel, M., Sun, H., Jiao, WB.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SyRI: finding genomic rearrangements and local sequence differences from whole-genome assemblies.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Genome Biol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20, 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277 (2019). https://doi.org/10.1186/s13059-019-1911-0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Zm00001eb225110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dirty="0">
                <a:effectLst/>
                <a:highlight>
                  <a:srgbClr val="E8E8E8"/>
                </a:highlight>
                <a:latin typeface="Verdana" panose="020B0604030504040204" pitchFamily="34" charset="0"/>
                <a:hlinkClick r:id="rId3"/>
              </a:rPr>
              <a:t>Zm00001eb225130</a:t>
            </a:r>
            <a:endParaRPr lang="en-US" b="0" i="0" u="none" strike="noStrike" dirty="0">
              <a:effectLst/>
              <a:highlight>
                <a:srgbClr val="E8E8E8"/>
              </a:highlight>
              <a:latin typeface="Verdana" panose="020B060403050404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Zm00001eb225150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7" name="Google Shape;12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45E-0496-364A-B57E-C45ADAC318DF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2380-392E-7A48-ACFD-260399860015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2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297A-B3C9-BA48-99AF-1DEA77FA197D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2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9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A1D8-8CE1-324E-9D91-A30AFCB41AA8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0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F5406-437D-0043-A10F-F75E6ACCBA31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04B4-6379-944C-946C-73A2C48F0AFA}" type="datetime1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5552-68BC-5148-BA95-49D61AE70D8D}" type="datetime1">
              <a:rPr lang="en-US" smtClean="0"/>
              <a:t>4/3/25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6CC6-442A-5F43-BB86-C8452A4164C2}" type="datetime1">
              <a:rPr lang="en-US" smtClean="0"/>
              <a:t>4/3/25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6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5598-4D1B-D14A-B3AA-189FBAED3E77}" type="datetime1">
              <a:rPr lang="en-US" smtClean="0"/>
              <a:t>4/3/25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EE3A-E41C-F142-9FF6-ABE1E799C7C7}" type="datetime1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F9A9-9198-7347-8C54-D0D59210D5EF}" type="datetime1">
              <a:rPr lang="en-US" smtClean="0"/>
              <a:t>4/3/25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73C99-83C9-7E48-8E4A-6C25DA80B768}" type="datetime1">
              <a:rPr lang="en-US" smtClean="0"/>
              <a:t>4/3/25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u3zhenlab/CGRD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pangenome.github.io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94848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/>
              <a:t>Comparative genomics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3102415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4/1/2025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2008"/>
            <a:ext cx="8229600" cy="605894"/>
          </a:xfrm>
        </p:spPr>
        <p:txBody>
          <a:bodyPr>
            <a:noAutofit/>
          </a:bodyPr>
          <a:lstStyle/>
          <a:p>
            <a:r>
              <a:rPr lang="en-US" sz="3200" dirty="0"/>
              <a:t>Variants in sequencing reads</a:t>
            </a:r>
          </a:p>
        </p:txBody>
      </p:sp>
      <p:pic>
        <p:nvPicPr>
          <p:cNvPr id="4" name="Picture 3" descr="Screenshot 2019-04-07 23.2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07" y="647902"/>
            <a:ext cx="6739659" cy="439320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AA052-ADF3-0148-A981-934D81C4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10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D983F-FFFA-5C48-98E7-DECA44CF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104" y="2268803"/>
            <a:ext cx="1777289" cy="302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C2A6B-D82E-B84F-884E-412ED14313F3}"/>
              </a:ext>
            </a:extLst>
          </p:cNvPr>
          <p:cNvSpPr txBox="1"/>
          <p:nvPr/>
        </p:nvSpPr>
        <p:spPr>
          <a:xfrm>
            <a:off x="7189104" y="1835767"/>
            <a:ext cx="177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Paired-end</a:t>
            </a:r>
          </a:p>
        </p:txBody>
      </p:sp>
    </p:spTree>
    <p:extLst>
      <p:ext uri="{BB962C8B-B14F-4D97-AF65-F5344CB8AC3E}">
        <p14:creationId xmlns:p14="http://schemas.microsoft.com/office/powerpoint/2010/main" val="40623052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914" y="111504"/>
            <a:ext cx="8954887" cy="652718"/>
          </a:xfrm>
        </p:spPr>
        <p:txBody>
          <a:bodyPr>
            <a:noAutofit/>
          </a:bodyPr>
          <a:lstStyle/>
          <a:p>
            <a:r>
              <a:rPr lang="en-US" sz="2800" dirty="0"/>
              <a:t>Paired-end reads to find "deletion"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28589" y="3731221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50256" y="3707260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263335" y="3451515"/>
            <a:ext cx="6559225" cy="1364257"/>
            <a:chOff x="1263334" y="4537367"/>
            <a:chExt cx="6559225" cy="1364257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3334" y="4537367"/>
              <a:ext cx="6559225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228588" y="5332881"/>
              <a:ext cx="5056258" cy="3195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079136" y="5378404"/>
              <a:ext cx="34482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insertion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27386" y="1770538"/>
            <a:ext cx="2132102" cy="1649900"/>
            <a:chOff x="3427386" y="2627786"/>
            <a:chExt cx="2132102" cy="190958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427386" y="2627786"/>
              <a:ext cx="919860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47246" y="2627786"/>
              <a:ext cx="121224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231382" y="768086"/>
            <a:ext cx="7423466" cy="571790"/>
            <a:chOff x="1231382" y="1625336"/>
            <a:chExt cx="7423466" cy="571790"/>
          </a:xfrm>
        </p:grpSpPr>
        <p:cxnSp>
          <p:nvCxnSpPr>
            <p:cNvPr id="49" name="Straight Arrow Connector 48"/>
            <p:cNvCxnSpPr>
              <a:cxnSpLocks/>
            </p:cNvCxnSpPr>
            <p:nvPr/>
          </p:nvCxnSpPr>
          <p:spPr>
            <a:xfrm>
              <a:off x="1231382" y="2197126"/>
              <a:ext cx="7423466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372055" y="1625336"/>
              <a:ext cx="1189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800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0" y="3487711"/>
            <a:ext cx="23019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5949" y="554398"/>
            <a:ext cx="8728852" cy="1569660"/>
            <a:chOff x="305949" y="1411648"/>
            <a:chExt cx="8728852" cy="1569660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1411648"/>
              <a:ext cx="8691327" cy="1569660"/>
              <a:chOff x="343474" y="1411648"/>
              <a:chExt cx="8691327" cy="15696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679305" y="2627786"/>
                <a:ext cx="335549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492784" y="1411648"/>
                <a:ext cx="2049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2939500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305949" y="2139201"/>
              <a:ext cx="2994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9914" y="2831778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96DF92-E768-9E4B-B208-7FF15D38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401E-6 8.4683E-7 L 0.13973 -0.290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8" y="-14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45E-7 2.31374E-7 L -0.10988 -0.29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-147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Split reads to find "exact deletion sequence"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86867" y="3172420"/>
            <a:ext cx="95915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12534" y="2593014"/>
            <a:ext cx="898603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12525" y="1363120"/>
            <a:ext cx="8770609" cy="1112943"/>
            <a:chOff x="343474" y="1727145"/>
            <a:chExt cx="8770609" cy="1112943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2009091"/>
              <a:ext cx="8770609" cy="830997"/>
              <a:chOff x="343474" y="2009091"/>
              <a:chExt cx="8770609" cy="830997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117817" y="2627786"/>
                <a:ext cx="399626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92885" y="2009091"/>
                <a:ext cx="11170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3598612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874149" y="1727145"/>
              <a:ext cx="3287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Reference genome 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86867" y="2593014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717800" y="2796216"/>
            <a:ext cx="109333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86868" y="2796216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86867" y="2977686"/>
            <a:ext cx="68580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40670" y="2977686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84604" y="3172420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539062" y="2097617"/>
            <a:ext cx="1696022" cy="2850638"/>
            <a:chOff x="3539062" y="3217334"/>
            <a:chExt cx="1696022" cy="2850638"/>
          </a:xfrm>
        </p:grpSpPr>
        <p:grpSp>
          <p:nvGrpSpPr>
            <p:cNvPr id="29" name="Group 28"/>
            <p:cNvGrpSpPr/>
            <p:nvPr/>
          </p:nvGrpSpPr>
          <p:grpSpPr>
            <a:xfrm>
              <a:off x="3811136" y="3217334"/>
              <a:ext cx="1175731" cy="2032000"/>
              <a:chOff x="3811136" y="3217334"/>
              <a:chExt cx="1175731" cy="20320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3811136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986867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811136" y="5051411"/>
                <a:ext cx="1175731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39062" y="5113865"/>
              <a:ext cx="1696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Deletion sequence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98600" y="2600348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A150-C372-D24C-BAB7-E35958DE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366" y="194814"/>
            <a:ext cx="8949267" cy="616185"/>
          </a:xfrm>
        </p:spPr>
        <p:txBody>
          <a:bodyPr>
            <a:noAutofit/>
          </a:bodyPr>
          <a:lstStyle/>
          <a:p>
            <a:r>
              <a:rPr lang="en-US" sz="2800" dirty="0"/>
              <a:t>Paired-end reads to find "insertion"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44902" y="3324831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38051" y="3293379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7200" y="2926592"/>
            <a:ext cx="8407398" cy="1184174"/>
            <a:chOff x="372535" y="4537367"/>
            <a:chExt cx="8407398" cy="118417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2535" y="4537367"/>
              <a:ext cx="8407398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360236" y="5263238"/>
              <a:ext cx="4427740" cy="38973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020480" y="5259876"/>
              <a:ext cx="30122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fragment size = 380 </a:t>
              </a:r>
              <a:r>
                <a:rPr lang="en-US" sz="2400" dirty="0" err="1"/>
                <a:t>bp</a:t>
              </a:r>
              <a:endParaRPr lang="en-US" sz="24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04728" y="1982404"/>
            <a:ext cx="905933" cy="791855"/>
            <a:chOff x="4047067" y="2627786"/>
            <a:chExt cx="905933" cy="1909581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4047067" y="2651665"/>
              <a:ext cx="431801" cy="1885702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78868" y="2627786"/>
              <a:ext cx="47413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963665" y="928841"/>
            <a:ext cx="2878335" cy="523220"/>
            <a:chOff x="3391776" y="1659202"/>
            <a:chExt cx="3697379" cy="523220"/>
          </a:xfrm>
        </p:grpSpPr>
        <p:cxnSp>
          <p:nvCxnSpPr>
            <p:cNvPr id="49" name="Straight Arrow Connector 48"/>
            <p:cNvCxnSpPr>
              <a:cxnSpLocks/>
            </p:cNvCxnSpPr>
            <p:nvPr/>
          </p:nvCxnSpPr>
          <p:spPr>
            <a:xfrm>
              <a:off x="3391776" y="2182422"/>
              <a:ext cx="3697379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567817" y="1659202"/>
              <a:ext cx="1527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210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8742" y="3068598"/>
            <a:ext cx="2193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69455" y="1440377"/>
            <a:ext cx="8695143" cy="524901"/>
            <a:chOff x="84790" y="2280685"/>
            <a:chExt cx="8695143" cy="524901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343474" y="28055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84790" y="2280685"/>
              <a:ext cx="2994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3862" y="3068598"/>
            <a:ext cx="1016136" cy="376995"/>
            <a:chOff x="3869197" y="4687836"/>
            <a:chExt cx="1016136" cy="37699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920062" y="4687836"/>
              <a:ext cx="905933" cy="0"/>
            </a:xfrm>
            <a:prstGeom prst="line">
              <a:avLst/>
            </a:prstGeom>
            <a:ln w="76200" cmpd="sng"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869197" y="4695499"/>
              <a:ext cx="1016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insertion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37060" y="4189393"/>
            <a:ext cx="84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insertions that can be identified by PE reads is determined by fragment sizes and read lengths.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1139" y="2299241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60996-8F8F-6940-8CCD-92345826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1389 -0.295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566 -0.299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inversion (I)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8301" y="3570823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8302" y="1843757"/>
            <a:ext cx="8485715" cy="613353"/>
            <a:chOff x="343474" y="2014433"/>
            <a:chExt cx="8485715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97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16295" y="2233851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6295" y="3376090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16295" y="2445517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16295" y="3579289"/>
            <a:ext cx="3136801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16294" y="2623318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16294" y="2623318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318263" y="3912213"/>
            <a:ext cx="3194748" cy="0"/>
            <a:chOff x="1319112" y="3634925"/>
            <a:chExt cx="3194748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319112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179270" y="3634925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292133" y="2074589"/>
            <a:ext cx="4457011" cy="0"/>
            <a:chOff x="1292981" y="1797301"/>
            <a:chExt cx="4457011" cy="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292981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4415402" y="1797301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TextBox 54"/>
          <p:cNvSpPr txBox="1"/>
          <p:nvPr/>
        </p:nvSpPr>
        <p:spPr>
          <a:xfrm>
            <a:off x="211089" y="3030000"/>
            <a:ext cx="2967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7D2D5-5CC1-664B-8C6C-E84EB720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8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A8627E-79D2-4F2A-6FF1-C2170AB55C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0E815-3B9C-07D7-D888-DAB80941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4551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inversion (II)</a:t>
            </a: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7C92E3F-3EAC-D4C2-43A1-77B33CA701FC}"/>
              </a:ext>
            </a:extLst>
          </p:cNvPr>
          <p:cNvGrpSpPr/>
          <p:nvPr/>
        </p:nvGrpSpPr>
        <p:grpSpPr>
          <a:xfrm>
            <a:off x="929653" y="1577625"/>
            <a:ext cx="5074334" cy="564694"/>
            <a:chOff x="929653" y="3755676"/>
            <a:chExt cx="5074334" cy="564694"/>
          </a:xfrm>
        </p:grpSpPr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A980005C-C13E-0B32-B0E1-546073C40ACD}"/>
                </a:ext>
              </a:extLst>
            </p:cNvPr>
            <p:cNvGrpSpPr/>
            <p:nvPr/>
          </p:nvGrpSpPr>
          <p:grpSpPr>
            <a:xfrm>
              <a:off x="929653" y="4320370"/>
              <a:ext cx="5074334" cy="0"/>
              <a:chOff x="929653" y="4540499"/>
              <a:chExt cx="5074334" cy="0"/>
            </a:xfrm>
          </p:grpSpPr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0609268A-41C8-469F-2F1B-FF51FA104F59}"/>
                  </a:ext>
                </a:extLst>
              </p:cNvPr>
              <p:cNvCxnSpPr/>
              <p:nvPr/>
            </p:nvCxnSpPr>
            <p:spPr>
              <a:xfrm>
                <a:off x="929653" y="4540499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A6311942-8F15-AAB1-3FDB-7E8A3553D6A8}"/>
                  </a:ext>
                </a:extLst>
              </p:cNvPr>
              <p:cNvCxnSpPr/>
              <p:nvPr/>
            </p:nvCxnSpPr>
            <p:spPr>
              <a:xfrm flipH="1">
                <a:off x="5113867" y="4540499"/>
                <a:ext cx="89012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>
                <a:extLst>
                  <a:ext uri="{FF2B5EF4-FFF2-40B4-BE49-F238E27FC236}">
                    <a16:creationId xmlns:a16="http://schemas.microsoft.com/office/drawing/2014/main" id="{1AB8095A-38C6-9775-91EB-9CC27ED4D754}"/>
                  </a:ext>
                </a:extLst>
              </p:cNvPr>
              <p:cNvCxnSpPr/>
              <p:nvPr/>
            </p:nvCxnSpPr>
            <p:spPr>
              <a:xfrm flipH="1">
                <a:off x="2485017" y="4540499"/>
                <a:ext cx="432126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13B622E0-B28F-3C69-462E-E1946E3F67AE}"/>
                </a:ext>
              </a:extLst>
            </p:cNvPr>
            <p:cNvSpPr txBox="1"/>
            <p:nvPr/>
          </p:nvSpPr>
          <p:spPr>
            <a:xfrm>
              <a:off x="3369733" y="3755676"/>
              <a:ext cx="1544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split read</a:t>
              </a: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222CDBB8-902B-6D86-1E4A-1C8181BC9F32}"/>
              </a:ext>
            </a:extLst>
          </p:cNvPr>
          <p:cNvGrpSpPr/>
          <p:nvPr/>
        </p:nvGrpSpPr>
        <p:grpSpPr>
          <a:xfrm>
            <a:off x="211939" y="1911486"/>
            <a:ext cx="8642927" cy="2139442"/>
            <a:chOff x="211938" y="4089537"/>
            <a:chExt cx="8642927" cy="2139442"/>
          </a:xfrm>
        </p:grpSpPr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90BCE05-DD19-2B4E-2613-769C976C9E9E}"/>
                </a:ext>
              </a:extLst>
            </p:cNvPr>
            <p:cNvGrpSpPr/>
            <p:nvPr/>
          </p:nvGrpSpPr>
          <p:grpSpPr>
            <a:xfrm>
              <a:off x="369150" y="4089537"/>
              <a:ext cx="8485715" cy="2119256"/>
              <a:chOff x="369150" y="4309666"/>
              <a:chExt cx="8485715" cy="2119256"/>
            </a:xfrm>
          </p:grpSpPr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8FB4F867-5EE5-8C92-591B-E592A2AE7701}"/>
                  </a:ext>
                </a:extLst>
              </p:cNvPr>
              <p:cNvCxnSpPr/>
              <p:nvPr/>
            </p:nvCxnSpPr>
            <p:spPr>
              <a:xfrm>
                <a:off x="369150" y="6036733"/>
                <a:ext cx="8407398" cy="0"/>
              </a:xfrm>
              <a:prstGeom prst="line">
                <a:avLst/>
              </a:prstGeom>
              <a:ln w="57150" cmpd="sng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5F8F3747-572B-C8D8-9253-429AB39375ED}"/>
                  </a:ext>
                </a:extLst>
              </p:cNvPr>
              <p:cNvGrpSpPr/>
              <p:nvPr/>
            </p:nvGrpSpPr>
            <p:grpSpPr>
              <a:xfrm>
                <a:off x="369150" y="4309666"/>
                <a:ext cx="8485715" cy="613353"/>
                <a:chOff x="343474" y="2014433"/>
                <a:chExt cx="8485715" cy="613353"/>
              </a:xfrm>
            </p:grpSpPr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5A6A9E11-4F67-9030-091E-061046AFE8F4}"/>
                    </a:ext>
                  </a:extLst>
                </p:cNvPr>
                <p:cNvCxnSpPr/>
                <p:nvPr/>
              </p:nvCxnSpPr>
              <p:spPr>
                <a:xfrm>
                  <a:off x="343474" y="2627786"/>
                  <a:ext cx="8436459" cy="0"/>
                </a:xfrm>
                <a:prstGeom prst="line">
                  <a:avLst/>
                </a:prstGeom>
                <a:ln w="57150" cmpd="sng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92030BC5-4066-C6C1-4A15-CA1487B30A4B}"/>
                    </a:ext>
                  </a:extLst>
                </p:cNvPr>
                <p:cNvSpPr txBox="1"/>
                <p:nvPr/>
              </p:nvSpPr>
              <p:spPr>
                <a:xfrm>
                  <a:off x="6231940" y="2014433"/>
                  <a:ext cx="2597249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Reference genome </a:t>
                  </a:r>
                </a:p>
              </p:txBody>
            </p:sp>
          </p:grp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A9B3369B-8B71-9116-0C3B-021B429C1A1A}"/>
                  </a:ext>
                </a:extLst>
              </p:cNvPr>
              <p:cNvSpPr/>
              <p:nvPr/>
            </p:nvSpPr>
            <p:spPr>
              <a:xfrm>
                <a:off x="2917143" y="4699761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8EA752B3-6487-0A0B-5DD0-321E5565B121}"/>
                  </a:ext>
                </a:extLst>
              </p:cNvPr>
              <p:cNvSpPr/>
              <p:nvPr/>
            </p:nvSpPr>
            <p:spPr>
              <a:xfrm>
                <a:off x="2917143" y="5842000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6F701E90-A156-65E0-53E0-EED980A77288}"/>
                  </a:ext>
                </a:extLst>
              </p:cNvPr>
              <p:cNvCxnSpPr/>
              <p:nvPr/>
            </p:nvCxnSpPr>
            <p:spPr>
              <a:xfrm>
                <a:off x="2917143" y="4911427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9E1863B3-8653-D0CC-05BA-FAF8032D69F0}"/>
                  </a:ext>
                </a:extLst>
              </p:cNvPr>
              <p:cNvCxnSpPr/>
              <p:nvPr/>
            </p:nvCxnSpPr>
            <p:spPr>
              <a:xfrm>
                <a:off x="2917143" y="6045199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A9200E6A-4669-2D9A-3D92-3A190999AC53}"/>
                  </a:ext>
                </a:extLst>
              </p:cNvPr>
              <p:cNvCxnSpPr/>
              <p:nvPr/>
            </p:nvCxnSpPr>
            <p:spPr>
              <a:xfrm flipH="1"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2C76637-61D6-5E60-8BFE-0A34A9B9020B}"/>
                  </a:ext>
                </a:extLst>
              </p:cNvPr>
              <p:cNvCxnSpPr/>
              <p:nvPr/>
            </p:nvCxnSpPr>
            <p:spPr>
              <a:xfrm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>
                <a:extLst>
                  <a:ext uri="{FF2B5EF4-FFF2-40B4-BE49-F238E27FC236}">
                    <a16:creationId xmlns:a16="http://schemas.microsoft.com/office/drawing/2014/main" id="{5DCC7E5E-AA6B-51CE-2FBB-D6C18E7F1ABE}"/>
                  </a:ext>
                </a:extLst>
              </p:cNvPr>
              <p:cNvCxnSpPr/>
              <p:nvPr/>
            </p:nvCxnSpPr>
            <p:spPr>
              <a:xfrm>
                <a:off x="929653" y="6428922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D2118CF4-F8CB-5A7D-3E95-85874D1C3A6B}"/>
                  </a:ext>
                </a:extLst>
              </p:cNvPr>
              <p:cNvCxnSpPr/>
              <p:nvPr/>
            </p:nvCxnSpPr>
            <p:spPr>
              <a:xfrm flipH="1">
                <a:off x="2485017" y="6428922"/>
                <a:ext cx="133459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32C07241-8012-4014-BAB5-25A7C0CEF149}"/>
                </a:ext>
              </a:extLst>
            </p:cNvPr>
            <p:cNvSpPr txBox="1"/>
            <p:nvPr/>
          </p:nvSpPr>
          <p:spPr>
            <a:xfrm>
              <a:off x="211938" y="5274872"/>
              <a:ext cx="31577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newly sequenced genome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BB1FFC5-76AB-1BCA-E786-A77DCECBC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458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6474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Tandem duplication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8301" y="3423647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8302" y="1696581"/>
            <a:ext cx="8485715" cy="613353"/>
            <a:chOff x="343474" y="2014433"/>
            <a:chExt cx="8485715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97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72196" y="208667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72196" y="3228914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2196" y="2298341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72196" y="3432113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08997" y="247614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72195" y="247614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401998" y="3765037"/>
            <a:ext cx="3601140" cy="0"/>
            <a:chOff x="1166715" y="3634925"/>
            <a:chExt cx="3601140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485087" y="1715885"/>
            <a:ext cx="2354711" cy="211528"/>
            <a:chOff x="1485935" y="1585773"/>
            <a:chExt cx="2354711" cy="211528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402847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485935" y="1585773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4308998" y="3228914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308998" y="3432113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72195" y="247614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308996" y="247614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1089" y="4001038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0AD21-2046-4348-97BA-6E30EC32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7378"/>
            <a:ext cx="8229600" cy="724429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Translocation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8301" y="4194104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11090" y="1141536"/>
            <a:ext cx="7932995" cy="1363133"/>
            <a:chOff x="186262" y="1264653"/>
            <a:chExt cx="7932995" cy="136313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3474" y="2627786"/>
              <a:ext cx="7775783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6262" y="1264653"/>
              <a:ext cx="2994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01998" y="4535494"/>
            <a:ext cx="3601140" cy="0"/>
            <a:chOff x="1166715" y="3634925"/>
            <a:chExt cx="3601140" cy="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401998" y="1758221"/>
            <a:ext cx="3601140" cy="516325"/>
            <a:chOff x="2402847" y="1433373"/>
            <a:chExt cx="3601140" cy="51632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402847" y="1949698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669397" y="1433373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308998" y="3999371"/>
            <a:ext cx="2785221" cy="3894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3839798" y="1336268"/>
            <a:ext cx="4304287" cy="0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08997" y="1141535"/>
            <a:ext cx="2785222" cy="429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187171" y="1047753"/>
            <a:ext cx="85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chrA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8187171" y="2147656"/>
            <a:ext cx="84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chrB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11089" y="3518439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308998" y="2575465"/>
            <a:ext cx="139413" cy="14239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48409" y="2551585"/>
            <a:ext cx="2645810" cy="144778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87393-91BB-674A-A2F9-32D8C970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2393"/>
            <a:ext cx="8686799" cy="572029"/>
          </a:xfrm>
        </p:spPr>
        <p:txBody>
          <a:bodyPr>
            <a:noAutofit/>
          </a:bodyPr>
          <a:lstStyle/>
          <a:p>
            <a:r>
              <a:rPr lang="en-US" sz="3200" dirty="0"/>
              <a:t>LUMPY: an integrative framework for SV discovery</a:t>
            </a:r>
          </a:p>
        </p:txBody>
      </p:sp>
      <p:pic>
        <p:nvPicPr>
          <p:cNvPr id="4" name="Picture 3" descr="Screenshot 2019-04-08 11.3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268" y="797957"/>
            <a:ext cx="5469462" cy="410622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D7F33-4FF5-0947-BBCD-909895AB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F5F3-2A3C-9E45-801C-1D025DE3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69" y="134970"/>
            <a:ext cx="8229600" cy="637751"/>
          </a:xfrm>
        </p:spPr>
        <p:txBody>
          <a:bodyPr>
            <a:normAutofit/>
          </a:bodyPr>
          <a:lstStyle/>
          <a:p>
            <a:r>
              <a:rPr lang="en-US" sz="3200" dirty="0"/>
              <a:t>Read depths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0981E-964B-0C42-A8C9-6AA66A61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95F71-CF6A-A744-92F3-E55C7F5CC51F}"/>
              </a:ext>
            </a:extLst>
          </p:cNvPr>
          <p:cNvSpPr/>
          <p:nvPr/>
        </p:nvSpPr>
        <p:spPr>
          <a:xfrm>
            <a:off x="2511395" y="1043038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41">
            <a:extLst>
              <a:ext uri="{FF2B5EF4-FFF2-40B4-BE49-F238E27FC236}">
                <a16:creationId xmlns:a16="http://schemas.microsoft.com/office/drawing/2014/main" id="{A1A1010C-DA59-5345-8662-6D2E8E51F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8462" y="1271638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42">
            <a:extLst>
              <a:ext uri="{FF2B5EF4-FFF2-40B4-BE49-F238E27FC236}">
                <a16:creationId xmlns:a16="http://schemas.microsoft.com/office/drawing/2014/main" id="{E0BDC69A-F19A-4F4E-A689-1FE34DC1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5855" y="1271638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43">
            <a:extLst>
              <a:ext uri="{FF2B5EF4-FFF2-40B4-BE49-F238E27FC236}">
                <a16:creationId xmlns:a16="http://schemas.microsoft.com/office/drawing/2014/main" id="{6C2125C5-3938-224D-8DBD-DB882A915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9" y="1309738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44">
            <a:extLst>
              <a:ext uri="{FF2B5EF4-FFF2-40B4-BE49-F238E27FC236}">
                <a16:creationId xmlns:a16="http://schemas.microsoft.com/office/drawing/2014/main" id="{47EF449D-E6D4-734B-83B9-385AD1324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4826" y="12716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5">
            <a:extLst>
              <a:ext uri="{FF2B5EF4-FFF2-40B4-BE49-F238E27FC236}">
                <a16:creationId xmlns:a16="http://schemas.microsoft.com/office/drawing/2014/main" id="{95586D97-A661-E949-A635-A96C1D6D8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396" y="13859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46">
            <a:extLst>
              <a:ext uri="{FF2B5EF4-FFF2-40B4-BE49-F238E27FC236}">
                <a16:creationId xmlns:a16="http://schemas.microsoft.com/office/drawing/2014/main" id="{7BF8F039-639E-4343-8C19-E9F97F4AE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5529" y="14621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C2FCB7CE-397B-3A49-A4F6-960AB060C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1735" y="13859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38E25933-2D90-E24A-8FCB-145B57BC09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3455" y="1309738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49">
            <a:extLst>
              <a:ext uri="{FF2B5EF4-FFF2-40B4-BE49-F238E27FC236}">
                <a16:creationId xmlns:a16="http://schemas.microsoft.com/office/drawing/2014/main" id="{A684DCA6-3830-5348-8FCF-70FEB6A927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1213" y="1462138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50">
            <a:extLst>
              <a:ext uri="{FF2B5EF4-FFF2-40B4-BE49-F238E27FC236}">
                <a16:creationId xmlns:a16="http://schemas.microsoft.com/office/drawing/2014/main" id="{66C953A3-8DBB-6E4A-8B11-8B643CAFE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6729" y="1385938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57E97015-8B2D-6443-8B82-82EBF9983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7590" y="13097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52">
            <a:extLst>
              <a:ext uri="{FF2B5EF4-FFF2-40B4-BE49-F238E27FC236}">
                <a16:creationId xmlns:a16="http://schemas.microsoft.com/office/drawing/2014/main" id="{9CDC7C04-4070-3949-93D9-F22454F51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3444" y="13859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53">
            <a:extLst>
              <a:ext uri="{FF2B5EF4-FFF2-40B4-BE49-F238E27FC236}">
                <a16:creationId xmlns:a16="http://schemas.microsoft.com/office/drawing/2014/main" id="{179A3B73-36E1-9C46-A95E-2009B238B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5164" y="1462138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54">
            <a:extLst>
              <a:ext uri="{FF2B5EF4-FFF2-40B4-BE49-F238E27FC236}">
                <a16:creationId xmlns:a16="http://schemas.microsoft.com/office/drawing/2014/main" id="{2D2FC087-7E53-114B-AADC-6C2538283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1370" y="1385938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55">
            <a:extLst>
              <a:ext uri="{FF2B5EF4-FFF2-40B4-BE49-F238E27FC236}">
                <a16:creationId xmlns:a16="http://schemas.microsoft.com/office/drawing/2014/main" id="{30CA57D2-5945-3E4B-8FAF-8F6E4FB085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644" y="13097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56">
            <a:extLst>
              <a:ext uri="{FF2B5EF4-FFF2-40B4-BE49-F238E27FC236}">
                <a16:creationId xmlns:a16="http://schemas.microsoft.com/office/drawing/2014/main" id="{5F8795FE-3FE2-0240-B89B-3C53E7D560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1710" y="14621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57">
            <a:extLst>
              <a:ext uri="{FF2B5EF4-FFF2-40B4-BE49-F238E27FC236}">
                <a16:creationId xmlns:a16="http://schemas.microsoft.com/office/drawing/2014/main" id="{57586A48-65AF-094F-A4DD-D72B84CEE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1" y="13859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58">
            <a:extLst>
              <a:ext uri="{FF2B5EF4-FFF2-40B4-BE49-F238E27FC236}">
                <a16:creationId xmlns:a16="http://schemas.microsoft.com/office/drawing/2014/main" id="{97E78798-4572-824E-9E4E-AE37F0A0F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2401" y="13859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59">
            <a:extLst>
              <a:ext uri="{FF2B5EF4-FFF2-40B4-BE49-F238E27FC236}">
                <a16:creationId xmlns:a16="http://schemas.microsoft.com/office/drawing/2014/main" id="{73B1514F-F795-4E41-AA14-A67FAABDF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4122" y="1309738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60">
            <a:extLst>
              <a:ext uri="{FF2B5EF4-FFF2-40B4-BE49-F238E27FC236}">
                <a16:creationId xmlns:a16="http://schemas.microsoft.com/office/drawing/2014/main" id="{4D1ECFB4-0FDD-A54F-8234-73D2D676C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1309738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63">
            <a:extLst>
              <a:ext uri="{FF2B5EF4-FFF2-40B4-BE49-F238E27FC236}">
                <a16:creationId xmlns:a16="http://schemas.microsoft.com/office/drawing/2014/main" id="{9027CABA-847C-E440-833D-C993DF349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208" y="14621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64">
            <a:extLst>
              <a:ext uri="{FF2B5EF4-FFF2-40B4-BE49-F238E27FC236}">
                <a16:creationId xmlns:a16="http://schemas.microsoft.com/office/drawing/2014/main" id="{028DB7A5-93DF-6E40-91CB-CC72AA0DB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135" y="14621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5">
            <a:extLst>
              <a:ext uri="{FF2B5EF4-FFF2-40B4-BE49-F238E27FC236}">
                <a16:creationId xmlns:a16="http://schemas.microsoft.com/office/drawing/2014/main" id="{A2193C89-A145-8B42-B033-7C3A2E8CA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414" y="1347838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64">
            <a:extLst>
              <a:ext uri="{FF2B5EF4-FFF2-40B4-BE49-F238E27FC236}">
                <a16:creationId xmlns:a16="http://schemas.microsoft.com/office/drawing/2014/main" id="{E5A695C8-1025-BC40-8D28-E45BA2F0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123" y="1576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64">
            <a:extLst>
              <a:ext uri="{FF2B5EF4-FFF2-40B4-BE49-F238E27FC236}">
                <a16:creationId xmlns:a16="http://schemas.microsoft.com/office/drawing/2014/main" id="{20B2BA87-FA41-BF4E-B9AC-66FAA9B67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6" y="16526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64">
            <a:extLst>
              <a:ext uri="{FF2B5EF4-FFF2-40B4-BE49-F238E27FC236}">
                <a16:creationId xmlns:a16="http://schemas.microsoft.com/office/drawing/2014/main" id="{68A369E0-4502-544D-9D56-FD238C3B1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796" y="17288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64">
            <a:extLst>
              <a:ext uri="{FF2B5EF4-FFF2-40B4-BE49-F238E27FC236}">
                <a16:creationId xmlns:a16="http://schemas.microsoft.com/office/drawing/2014/main" id="{A50099E3-9A2A-6A43-8DD6-C20C8840E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396" y="1576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64">
            <a:extLst>
              <a:ext uri="{FF2B5EF4-FFF2-40B4-BE49-F238E27FC236}">
                <a16:creationId xmlns:a16="http://schemas.microsoft.com/office/drawing/2014/main" id="{933E673D-30FE-B74E-9BA2-0C3A12385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9323" y="18050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64">
            <a:extLst>
              <a:ext uri="{FF2B5EF4-FFF2-40B4-BE49-F238E27FC236}">
                <a16:creationId xmlns:a16="http://schemas.microsoft.com/office/drawing/2014/main" id="{E372A063-528A-6644-9F62-71C05F417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3" y="16526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64">
            <a:extLst>
              <a:ext uri="{FF2B5EF4-FFF2-40B4-BE49-F238E27FC236}">
                <a16:creationId xmlns:a16="http://schemas.microsoft.com/office/drawing/2014/main" id="{FA1B2338-686F-CA48-A513-F8AAE7777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6" y="18812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64">
            <a:extLst>
              <a:ext uri="{FF2B5EF4-FFF2-40B4-BE49-F238E27FC236}">
                <a16:creationId xmlns:a16="http://schemas.microsoft.com/office/drawing/2014/main" id="{7BD3261A-4BA4-2D43-B15F-E4507C499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6" y="1957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64">
            <a:extLst>
              <a:ext uri="{FF2B5EF4-FFF2-40B4-BE49-F238E27FC236}">
                <a16:creationId xmlns:a16="http://schemas.microsoft.com/office/drawing/2014/main" id="{2E793EF1-F265-3A40-B75D-F9CFC476E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6523" y="1957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64">
            <a:extLst>
              <a:ext uri="{FF2B5EF4-FFF2-40B4-BE49-F238E27FC236}">
                <a16:creationId xmlns:a16="http://schemas.microsoft.com/office/drawing/2014/main" id="{0C08C6D7-9CE4-5E4D-B8A5-0F780EB08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3" y="18050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64">
            <a:extLst>
              <a:ext uri="{FF2B5EF4-FFF2-40B4-BE49-F238E27FC236}">
                <a16:creationId xmlns:a16="http://schemas.microsoft.com/office/drawing/2014/main" id="{EBDD8550-4E4F-3E41-873B-7640744A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837" y="1643451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24F1BFBC-953F-C04B-B7B4-8986ACF00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0764" y="1567251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64">
            <a:extLst>
              <a:ext uri="{FF2B5EF4-FFF2-40B4-BE49-F238E27FC236}">
                <a16:creationId xmlns:a16="http://schemas.microsoft.com/office/drawing/2014/main" id="{D8DDDBBE-5D12-F246-8B35-6208376E8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3" y="18885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64">
            <a:extLst>
              <a:ext uri="{FF2B5EF4-FFF2-40B4-BE49-F238E27FC236}">
                <a16:creationId xmlns:a16="http://schemas.microsoft.com/office/drawing/2014/main" id="{471FEA1F-7DF6-0B41-8D6D-70A5C72F2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146" y="1576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64">
            <a:extLst>
              <a:ext uri="{FF2B5EF4-FFF2-40B4-BE49-F238E27FC236}">
                <a16:creationId xmlns:a16="http://schemas.microsoft.com/office/drawing/2014/main" id="{C8F27366-032C-4A44-BCB3-E3B9CAB39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819" y="16526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64">
            <a:extLst>
              <a:ext uri="{FF2B5EF4-FFF2-40B4-BE49-F238E27FC236}">
                <a16:creationId xmlns:a16="http://schemas.microsoft.com/office/drawing/2014/main" id="{2931EAC6-8092-1242-AB36-5792FC37E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819" y="17288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4">
            <a:extLst>
              <a:ext uri="{FF2B5EF4-FFF2-40B4-BE49-F238E27FC236}">
                <a16:creationId xmlns:a16="http://schemas.microsoft.com/office/drawing/2014/main" id="{FA4937B6-6E3A-B945-8676-018FC7779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419" y="1576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55BD466C-351C-2347-9985-3725BA4E8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6" y="16526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DD7B83C3-991F-3749-933F-89D03C4F7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546" y="19574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5A2DEF2C-580F-D44E-8244-B2E33C2B4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6" y="180503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3">
            <a:extLst>
              <a:ext uri="{FF2B5EF4-FFF2-40B4-BE49-F238E27FC236}">
                <a16:creationId xmlns:a16="http://schemas.microsoft.com/office/drawing/2014/main" id="{0E623F7E-6C2F-134F-86AF-7226A4810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9" y="1576438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57">
            <a:extLst>
              <a:ext uri="{FF2B5EF4-FFF2-40B4-BE49-F238E27FC236}">
                <a16:creationId xmlns:a16="http://schemas.microsoft.com/office/drawing/2014/main" id="{639CE0AE-4879-AC4D-94CB-4754FEBA7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1" y="1652638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59">
            <a:extLst>
              <a:ext uri="{FF2B5EF4-FFF2-40B4-BE49-F238E27FC236}">
                <a16:creationId xmlns:a16="http://schemas.microsoft.com/office/drawing/2014/main" id="{C8F9C520-B46B-C04B-B99C-B460D5627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4793" y="1576438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60">
            <a:extLst>
              <a:ext uri="{FF2B5EF4-FFF2-40B4-BE49-F238E27FC236}">
                <a16:creationId xmlns:a16="http://schemas.microsoft.com/office/drawing/2014/main" id="{C0EA2F93-3B5F-8A48-8328-0BC411D66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1576438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8A33311E-1015-824C-BED6-7DFFBCCBC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4505" y="1643451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0">
            <a:extLst>
              <a:ext uri="{FF2B5EF4-FFF2-40B4-BE49-F238E27FC236}">
                <a16:creationId xmlns:a16="http://schemas.microsoft.com/office/drawing/2014/main" id="{D7FAA3C5-3600-ED4E-8A60-102938F2C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364" y="1567251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38FD9E-37DE-904F-B27D-45863DAA426D}"/>
              </a:ext>
            </a:extLst>
          </p:cNvPr>
          <p:cNvSpPr txBox="1"/>
          <p:nvPr/>
        </p:nvSpPr>
        <p:spPr>
          <a:xfrm>
            <a:off x="531974" y="1459792"/>
            <a:ext cx="200464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reads and alignment</a:t>
            </a:r>
          </a:p>
        </p:txBody>
      </p:sp>
      <p:sp>
        <p:nvSpPr>
          <p:cNvPr id="82" name="Line 64">
            <a:extLst>
              <a:ext uri="{FF2B5EF4-FFF2-40B4-BE49-F238E27FC236}">
                <a16:creationId xmlns:a16="http://schemas.microsoft.com/office/drawing/2014/main" id="{A609B8B5-D22D-A342-B781-5927BFD3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6" y="20441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64">
            <a:extLst>
              <a:ext uri="{FF2B5EF4-FFF2-40B4-BE49-F238E27FC236}">
                <a16:creationId xmlns:a16="http://schemas.microsoft.com/office/drawing/2014/main" id="{B3BB7C59-7B1D-8749-8559-B572CDD44F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196" y="21203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64">
            <a:extLst>
              <a:ext uri="{FF2B5EF4-FFF2-40B4-BE49-F238E27FC236}">
                <a16:creationId xmlns:a16="http://schemas.microsoft.com/office/drawing/2014/main" id="{B1032DDB-22EE-0340-A535-30A349827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1723" y="21965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64">
            <a:extLst>
              <a:ext uri="{FF2B5EF4-FFF2-40B4-BE49-F238E27FC236}">
                <a16:creationId xmlns:a16="http://schemas.microsoft.com/office/drawing/2014/main" id="{34AF1DB3-2FAF-084B-95FB-4A3E3CDD6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3" y="20441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64">
            <a:extLst>
              <a:ext uri="{FF2B5EF4-FFF2-40B4-BE49-F238E27FC236}">
                <a16:creationId xmlns:a16="http://schemas.microsoft.com/office/drawing/2014/main" id="{969AE2F3-E8EC-F94F-AE91-D5B923813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2596" y="22727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64">
            <a:extLst>
              <a:ext uri="{FF2B5EF4-FFF2-40B4-BE49-F238E27FC236}">
                <a16:creationId xmlns:a16="http://schemas.microsoft.com/office/drawing/2014/main" id="{0C4C2AC8-30B3-BE48-9E24-BB427B89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6" y="23489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64">
            <a:extLst>
              <a:ext uri="{FF2B5EF4-FFF2-40B4-BE49-F238E27FC236}">
                <a16:creationId xmlns:a16="http://schemas.microsoft.com/office/drawing/2014/main" id="{5E2B49C8-C590-1147-97D8-BF0FA75985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8923" y="23489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64">
            <a:extLst>
              <a:ext uri="{FF2B5EF4-FFF2-40B4-BE49-F238E27FC236}">
                <a16:creationId xmlns:a16="http://schemas.microsoft.com/office/drawing/2014/main" id="{0CF2D6DC-A10B-D142-A374-2DC6B52CE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3" y="21965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64">
            <a:extLst>
              <a:ext uri="{FF2B5EF4-FFF2-40B4-BE49-F238E27FC236}">
                <a16:creationId xmlns:a16="http://schemas.microsoft.com/office/drawing/2014/main" id="{17BD2593-C089-E542-8764-5F3D36255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3015" y="21203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4">
            <a:extLst>
              <a:ext uri="{FF2B5EF4-FFF2-40B4-BE49-F238E27FC236}">
                <a16:creationId xmlns:a16="http://schemas.microsoft.com/office/drawing/2014/main" id="{E2F3681B-B651-6749-B538-1C70481C3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6" y="20441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64">
            <a:extLst>
              <a:ext uri="{FF2B5EF4-FFF2-40B4-BE49-F238E27FC236}">
                <a16:creationId xmlns:a16="http://schemas.microsoft.com/office/drawing/2014/main" id="{EBFCAF84-2B62-C744-BDD7-EE56106DF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946" y="23489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64">
            <a:extLst>
              <a:ext uri="{FF2B5EF4-FFF2-40B4-BE49-F238E27FC236}">
                <a16:creationId xmlns:a16="http://schemas.microsoft.com/office/drawing/2014/main" id="{FF82727A-4C01-7447-862F-825107DC4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6" y="219659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0B8BDFE-7846-FC4B-BDC4-2C8B2CBB9CE5}"/>
              </a:ext>
            </a:extLst>
          </p:cNvPr>
          <p:cNvSpPr txBox="1"/>
          <p:nvPr/>
        </p:nvSpPr>
        <p:spPr>
          <a:xfrm>
            <a:off x="889553" y="838164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1E9C1E-3523-A74C-BA78-FC1A06D5152B}"/>
              </a:ext>
            </a:extLst>
          </p:cNvPr>
          <p:cNvSpPr txBox="1"/>
          <p:nvPr/>
        </p:nvSpPr>
        <p:spPr>
          <a:xfrm>
            <a:off x="269021" y="2738652"/>
            <a:ext cx="83760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copy number?      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1             2            1          0          1</a:t>
            </a:r>
          </a:p>
        </p:txBody>
      </p:sp>
      <p:sp>
        <p:nvSpPr>
          <p:cNvPr id="70" name="Line 43">
            <a:extLst>
              <a:ext uri="{FF2B5EF4-FFF2-40B4-BE49-F238E27FC236}">
                <a16:creationId xmlns:a16="http://schemas.microsoft.com/office/drawing/2014/main" id="{3E4AF7B3-6A06-D14B-8111-B06A92C9A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3783" y="1307392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55">
            <a:extLst>
              <a:ext uri="{FF2B5EF4-FFF2-40B4-BE49-F238E27FC236}">
                <a16:creationId xmlns:a16="http://schemas.microsoft.com/office/drawing/2014/main" id="{EA92CBD8-70A0-9E46-91BD-CD010C50D5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0099" y="1307392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6">
            <a:extLst>
              <a:ext uri="{FF2B5EF4-FFF2-40B4-BE49-F238E27FC236}">
                <a16:creationId xmlns:a16="http://schemas.microsoft.com/office/drawing/2014/main" id="{404BF74F-6EC1-D144-95CC-F0C02C2E70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061" y="1459792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57">
            <a:extLst>
              <a:ext uri="{FF2B5EF4-FFF2-40B4-BE49-F238E27FC236}">
                <a16:creationId xmlns:a16="http://schemas.microsoft.com/office/drawing/2014/main" id="{86A3350C-A69A-BD4F-B437-5E46155E0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9989" y="1383592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58">
            <a:extLst>
              <a:ext uri="{FF2B5EF4-FFF2-40B4-BE49-F238E27FC236}">
                <a16:creationId xmlns:a16="http://schemas.microsoft.com/office/drawing/2014/main" id="{B6AA3E31-FE9A-C94F-BD1C-6F1CEB5A1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099" y="1383592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59">
            <a:extLst>
              <a:ext uri="{FF2B5EF4-FFF2-40B4-BE49-F238E27FC236}">
                <a16:creationId xmlns:a16="http://schemas.microsoft.com/office/drawing/2014/main" id="{0B12B254-242D-A24A-B837-7391B08CD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73" y="1307392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60">
            <a:extLst>
              <a:ext uri="{FF2B5EF4-FFF2-40B4-BE49-F238E27FC236}">
                <a16:creationId xmlns:a16="http://schemas.microsoft.com/office/drawing/2014/main" id="{10EE5792-819F-D94C-9245-15939A118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0848" y="1307392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64">
            <a:extLst>
              <a:ext uri="{FF2B5EF4-FFF2-40B4-BE49-F238E27FC236}">
                <a16:creationId xmlns:a16="http://schemas.microsoft.com/office/drawing/2014/main" id="{CAFEDF38-3B69-8F44-9FE2-0390BA6CD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7" y="164110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64">
            <a:extLst>
              <a:ext uri="{FF2B5EF4-FFF2-40B4-BE49-F238E27FC236}">
                <a16:creationId xmlns:a16="http://schemas.microsoft.com/office/drawing/2014/main" id="{10C032B4-40EC-AB47-B5B5-6F17B4410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7" y="156490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43">
            <a:extLst>
              <a:ext uri="{FF2B5EF4-FFF2-40B4-BE49-F238E27FC236}">
                <a16:creationId xmlns:a16="http://schemas.microsoft.com/office/drawing/2014/main" id="{3BB4D230-816C-A240-874F-4CB0371E3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4454" y="1574092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57">
            <a:extLst>
              <a:ext uri="{FF2B5EF4-FFF2-40B4-BE49-F238E27FC236}">
                <a16:creationId xmlns:a16="http://schemas.microsoft.com/office/drawing/2014/main" id="{570B8D73-D03D-0E42-B50B-5E6A1A044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660" y="1650292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59">
            <a:extLst>
              <a:ext uri="{FF2B5EF4-FFF2-40B4-BE49-F238E27FC236}">
                <a16:creationId xmlns:a16="http://schemas.microsoft.com/office/drawing/2014/main" id="{725C4E26-34FD-644A-B618-2B3C37109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5144" y="1574092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60">
            <a:extLst>
              <a:ext uri="{FF2B5EF4-FFF2-40B4-BE49-F238E27FC236}">
                <a16:creationId xmlns:a16="http://schemas.microsoft.com/office/drawing/2014/main" id="{870864F0-FC5F-1446-90FB-E4C9856F3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519" y="1574092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59">
            <a:extLst>
              <a:ext uri="{FF2B5EF4-FFF2-40B4-BE49-F238E27FC236}">
                <a16:creationId xmlns:a16="http://schemas.microsoft.com/office/drawing/2014/main" id="{03CE11FE-7D8E-8A4E-97C1-91EFF1801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345" y="1461552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EDA13-399C-4440-9F97-9FBB43597389}"/>
              </a:ext>
            </a:extLst>
          </p:cNvPr>
          <p:cNvCxnSpPr>
            <a:cxnSpLocks/>
          </p:cNvCxnSpPr>
          <p:nvPr/>
        </p:nvCxnSpPr>
        <p:spPr>
          <a:xfrm>
            <a:off x="3650545" y="1195439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8A283D5-AD33-9342-B100-CE3C5DC1CB3B}"/>
              </a:ext>
            </a:extLst>
          </p:cNvPr>
          <p:cNvCxnSpPr>
            <a:cxnSpLocks/>
          </p:cNvCxnSpPr>
          <p:nvPr/>
        </p:nvCxnSpPr>
        <p:spPr>
          <a:xfrm>
            <a:off x="5223782" y="1195439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3455B5F-E2A3-984C-91DE-1F66427D627F}"/>
              </a:ext>
            </a:extLst>
          </p:cNvPr>
          <p:cNvCxnSpPr>
            <a:cxnSpLocks/>
          </p:cNvCxnSpPr>
          <p:nvPr/>
        </p:nvCxnSpPr>
        <p:spPr>
          <a:xfrm>
            <a:off x="6390667" y="1195439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D3B706-C47E-3B41-BDB3-1A4E79DDE82E}"/>
              </a:ext>
            </a:extLst>
          </p:cNvPr>
          <p:cNvCxnSpPr>
            <a:cxnSpLocks/>
          </p:cNvCxnSpPr>
          <p:nvPr/>
        </p:nvCxnSpPr>
        <p:spPr>
          <a:xfrm>
            <a:off x="7650868" y="1195439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92B826-B04F-3F49-9942-6C30C780BFE5}"/>
              </a:ext>
            </a:extLst>
          </p:cNvPr>
          <p:cNvSpPr txBox="1"/>
          <p:nvPr/>
        </p:nvSpPr>
        <p:spPr>
          <a:xfrm>
            <a:off x="1384796" y="3704917"/>
            <a:ext cx="62525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400" dirty="0"/>
              <a:t>PCR bias (GC content, complicated structure)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Alignment bias (e.g., highly repetitive regions)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/>
              <a:t>Nucleotide polymorphisms</a:t>
            </a:r>
          </a:p>
        </p:txBody>
      </p:sp>
    </p:spTree>
    <p:extLst>
      <p:ext uri="{BB962C8B-B14F-4D97-AF65-F5344CB8AC3E}">
        <p14:creationId xmlns:p14="http://schemas.microsoft.com/office/powerpoint/2010/main" val="500724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73348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4207" y="804332"/>
            <a:ext cx="7812594" cy="4141809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Introduction of comparative genomics</a:t>
            </a: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Whole genome assembly</a:t>
            </a:r>
          </a:p>
          <a:p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Homotools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82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33880" y="97451"/>
            <a:ext cx="8229600" cy="651638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Read depths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300004-6C36-5743-9766-2F449FDD64F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6" name="Line 42"/>
          <p:cNvSpPr>
            <a:spLocks noChangeShapeType="1"/>
          </p:cNvSpPr>
          <p:nvPr/>
        </p:nvSpPr>
        <p:spPr bwMode="auto">
          <a:xfrm>
            <a:off x="2952446" y="104730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43"/>
          <p:cNvSpPr>
            <a:spLocks noChangeShapeType="1"/>
          </p:cNvSpPr>
          <p:nvPr/>
        </p:nvSpPr>
        <p:spPr bwMode="auto">
          <a:xfrm>
            <a:off x="4030023" y="1085401"/>
            <a:ext cx="12930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44"/>
          <p:cNvSpPr>
            <a:spLocks noChangeShapeType="1"/>
          </p:cNvSpPr>
          <p:nvPr/>
        </p:nvSpPr>
        <p:spPr bwMode="auto">
          <a:xfrm flipV="1">
            <a:off x="2521417" y="10473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>
            <a:off x="1853320" y="1161601"/>
            <a:ext cx="40947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1"/>
          <p:cNvSpPr>
            <a:spLocks noChangeShapeType="1"/>
          </p:cNvSpPr>
          <p:nvPr/>
        </p:nvSpPr>
        <p:spPr bwMode="auto">
          <a:xfrm>
            <a:off x="2004181" y="10854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2"/>
          <p:cNvSpPr>
            <a:spLocks noChangeShapeType="1"/>
          </p:cNvSpPr>
          <p:nvPr/>
        </p:nvSpPr>
        <p:spPr bwMode="auto">
          <a:xfrm>
            <a:off x="2780035" y="11616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3"/>
          <p:cNvSpPr>
            <a:spLocks noChangeShapeType="1"/>
          </p:cNvSpPr>
          <p:nvPr/>
        </p:nvSpPr>
        <p:spPr bwMode="auto">
          <a:xfrm>
            <a:off x="3081755" y="123780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>
            <a:off x="3167961" y="116160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4116229" y="1161601"/>
            <a:ext cx="387927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58"/>
          <p:cNvSpPr>
            <a:spLocks noChangeShapeType="1"/>
          </p:cNvSpPr>
          <p:nvPr/>
        </p:nvSpPr>
        <p:spPr bwMode="auto">
          <a:xfrm>
            <a:off x="3598991" y="1199701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9"/>
          <p:cNvSpPr>
            <a:spLocks noChangeShapeType="1"/>
          </p:cNvSpPr>
          <p:nvPr/>
        </p:nvSpPr>
        <p:spPr bwMode="auto">
          <a:xfrm>
            <a:off x="3900713" y="1085401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0"/>
          <p:cNvSpPr>
            <a:spLocks noChangeShapeType="1"/>
          </p:cNvSpPr>
          <p:nvPr/>
        </p:nvSpPr>
        <p:spPr bwMode="auto">
          <a:xfrm>
            <a:off x="4268510" y="1085401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1"/>
          <p:cNvSpPr>
            <a:spLocks noChangeShapeType="1"/>
          </p:cNvSpPr>
          <p:nvPr/>
        </p:nvSpPr>
        <p:spPr bwMode="auto">
          <a:xfrm>
            <a:off x="4461052" y="1237801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2"/>
          <p:cNvSpPr>
            <a:spLocks noChangeShapeType="1"/>
          </p:cNvSpPr>
          <p:nvPr/>
        </p:nvSpPr>
        <p:spPr bwMode="auto">
          <a:xfrm>
            <a:off x="4655015" y="1085401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3"/>
          <p:cNvSpPr>
            <a:spLocks noChangeShapeType="1"/>
          </p:cNvSpPr>
          <p:nvPr/>
        </p:nvSpPr>
        <p:spPr bwMode="auto">
          <a:xfrm>
            <a:off x="2262799" y="12378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4"/>
          <p:cNvSpPr>
            <a:spLocks noChangeShapeType="1"/>
          </p:cNvSpPr>
          <p:nvPr/>
        </p:nvSpPr>
        <p:spPr bwMode="auto">
          <a:xfrm>
            <a:off x="2650726" y="1237801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5"/>
          <p:cNvSpPr>
            <a:spLocks noChangeShapeType="1"/>
          </p:cNvSpPr>
          <p:nvPr/>
        </p:nvSpPr>
        <p:spPr bwMode="auto">
          <a:xfrm>
            <a:off x="2349005" y="112350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59"/>
          <p:cNvSpPr>
            <a:spLocks noChangeShapeType="1"/>
          </p:cNvSpPr>
          <p:nvPr/>
        </p:nvSpPr>
        <p:spPr bwMode="auto">
          <a:xfrm>
            <a:off x="3469682" y="1085401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1627798" y="1237801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1498489" y="1165705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56717" y="823791"/>
            <a:ext cx="42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578043" y="1810117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</a:p>
        </p:txBody>
      </p:sp>
      <p:pic>
        <p:nvPicPr>
          <p:cNvPr id="2" name="Picture 1" descr="Screenshot 2019-04-07 22.16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879" y="2810163"/>
            <a:ext cx="4453470" cy="2230944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571B4C4D-CD52-4740-B6C6-7B86C48CA4AA}"/>
              </a:ext>
            </a:extLst>
          </p:cNvPr>
          <p:cNvSpPr/>
          <p:nvPr/>
        </p:nvSpPr>
        <p:spPr>
          <a:xfrm>
            <a:off x="1235197" y="1393363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Line 41">
            <a:extLst>
              <a:ext uri="{FF2B5EF4-FFF2-40B4-BE49-F238E27FC236}">
                <a16:creationId xmlns:a16="http://schemas.microsoft.com/office/drawing/2014/main" id="{1EC01393-0299-ED42-8483-7C7E79EBF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72264" y="1621963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42">
            <a:extLst>
              <a:ext uri="{FF2B5EF4-FFF2-40B4-BE49-F238E27FC236}">
                <a16:creationId xmlns:a16="http://schemas.microsoft.com/office/drawing/2014/main" id="{14A2C6AB-FE98-644B-A615-232175C9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66754" y="1290739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882C23A5-5544-4444-A6B1-22CB03087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5161" y="1660063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FC552D27-DC28-AC4C-BFC7-AE5CD7079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088628" y="16219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7F1412BC-6F24-3244-8B35-8E41BB1E4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35198" y="17362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009E9DD0-CE75-2E42-803E-031E990EF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09331" y="18124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36B862E3-7747-E648-916F-7123C89C8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795537" y="17362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53AC4487-0C5C-1C4E-876C-19A7D51CD3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097257" y="1660063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562B16BE-BAFD-B74E-ADEA-7A52D29D8B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05015" y="1812463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EA69F049-214D-A840-BAB4-A8AA2CFAC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0531" y="1736263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C430C2E0-0D85-B34E-92BF-3BB685578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71392" y="16600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7439056B-A736-B34B-817B-CF0F21AA8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47246" y="17362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BE3A514A-A8DF-0E4D-B941-5272C2C94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48966" y="1812463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76E70D38-D0C1-6547-9683-60CC10C90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35172" y="1736263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F82D023E-5140-5B4C-8BD3-46161F31D9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58446" y="16600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A2A2E4E2-0FEF-2F4C-963A-C14F597EFF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295512" y="18124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F83A8BCC-DD99-D34F-A840-9857AE940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6543" y="17362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9074F3AB-1527-DA48-B1D6-78B828FCE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6203" y="17362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80F2D3B7-F93B-834D-99E4-FBEFDB7AD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67924" y="1660063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C02477DA-5060-9143-98D5-792C48480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4299" y="166006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63">
            <a:extLst>
              <a:ext uri="{FF2B5EF4-FFF2-40B4-BE49-F238E27FC236}">
                <a16:creationId xmlns:a16="http://schemas.microsoft.com/office/drawing/2014/main" id="{6FF8534F-6966-2542-B3E6-3A088BE17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30010" y="18124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Line 64">
            <a:extLst>
              <a:ext uri="{FF2B5EF4-FFF2-40B4-BE49-F238E27FC236}">
                <a16:creationId xmlns:a16="http://schemas.microsoft.com/office/drawing/2014/main" id="{DE92C07C-51A6-B34A-99AF-B76A3D504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7937" y="18124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Line 65">
            <a:extLst>
              <a:ext uri="{FF2B5EF4-FFF2-40B4-BE49-F238E27FC236}">
                <a16:creationId xmlns:a16="http://schemas.microsoft.com/office/drawing/2014/main" id="{5CC76959-E795-0E47-9069-6A1DA8ADA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6216" y="1698163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26339AF4-DEB9-3048-8DD2-2396C9D48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197925" y="1926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64">
            <a:extLst>
              <a:ext uri="{FF2B5EF4-FFF2-40B4-BE49-F238E27FC236}">
                <a16:creationId xmlns:a16="http://schemas.microsoft.com/office/drawing/2014/main" id="{510946AE-5440-AD46-9AC0-A34511908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1598" y="20029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2E28D5B4-ECFD-834D-AB1C-641B097A6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292598" y="20791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64">
            <a:extLst>
              <a:ext uri="{FF2B5EF4-FFF2-40B4-BE49-F238E27FC236}">
                <a16:creationId xmlns:a16="http://schemas.microsoft.com/office/drawing/2014/main" id="{E8EAC2AF-27F6-C14A-BC79-4CF2517DE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59198" y="1926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64">
            <a:extLst>
              <a:ext uri="{FF2B5EF4-FFF2-40B4-BE49-F238E27FC236}">
                <a16:creationId xmlns:a16="http://schemas.microsoft.com/office/drawing/2014/main" id="{ABCE49A9-E9C3-1541-8F57-37562C7C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893125" y="21553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64">
            <a:extLst>
              <a:ext uri="{FF2B5EF4-FFF2-40B4-BE49-F238E27FC236}">
                <a16:creationId xmlns:a16="http://schemas.microsoft.com/office/drawing/2014/main" id="{5A423B71-F3DC-C54D-B857-A9DAF3E70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6525" y="20029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64">
            <a:extLst>
              <a:ext uri="{FF2B5EF4-FFF2-40B4-BE49-F238E27FC236}">
                <a16:creationId xmlns:a16="http://schemas.microsoft.com/office/drawing/2014/main" id="{AAF1BD55-1366-414B-98ED-3F84F381B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998" y="22315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64">
            <a:extLst>
              <a:ext uri="{FF2B5EF4-FFF2-40B4-BE49-F238E27FC236}">
                <a16:creationId xmlns:a16="http://schemas.microsoft.com/office/drawing/2014/main" id="{73CEF8C5-8C92-8D42-AB88-627BEFEC5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1598" y="2307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Line 64">
            <a:extLst>
              <a:ext uri="{FF2B5EF4-FFF2-40B4-BE49-F238E27FC236}">
                <a16:creationId xmlns:a16="http://schemas.microsoft.com/office/drawing/2014/main" id="{5F83CD9C-7690-8D4B-A15B-6C95F5A04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50325" y="2307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Line 64">
            <a:extLst>
              <a:ext uri="{FF2B5EF4-FFF2-40B4-BE49-F238E27FC236}">
                <a16:creationId xmlns:a16="http://schemas.microsoft.com/office/drawing/2014/main" id="{1EF6FA3E-26F2-1448-AFB3-C7EF3CCA5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6525" y="21553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Line 64">
            <a:extLst>
              <a:ext uri="{FF2B5EF4-FFF2-40B4-BE49-F238E27FC236}">
                <a16:creationId xmlns:a16="http://schemas.microsoft.com/office/drawing/2014/main" id="{896A0307-6FD7-604E-82F5-327C0E687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0639" y="199377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Line 64">
            <a:extLst>
              <a:ext uri="{FF2B5EF4-FFF2-40B4-BE49-F238E27FC236}">
                <a16:creationId xmlns:a16="http://schemas.microsoft.com/office/drawing/2014/main" id="{0B2F697D-A51F-6F4F-BFD5-6812889E0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04566" y="1917576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Line 64">
            <a:extLst>
              <a:ext uri="{FF2B5EF4-FFF2-40B4-BE49-F238E27FC236}">
                <a16:creationId xmlns:a16="http://schemas.microsoft.com/office/drawing/2014/main" id="{F9216FC3-B22E-D34B-91AC-0A9EB65AC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8925" y="2238888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64">
            <a:extLst>
              <a:ext uri="{FF2B5EF4-FFF2-40B4-BE49-F238E27FC236}">
                <a16:creationId xmlns:a16="http://schemas.microsoft.com/office/drawing/2014/main" id="{014611A7-1602-014D-A097-54BE8AC07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21948" y="1926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64">
            <a:extLst>
              <a:ext uri="{FF2B5EF4-FFF2-40B4-BE49-F238E27FC236}">
                <a16:creationId xmlns:a16="http://schemas.microsoft.com/office/drawing/2014/main" id="{7F6A85AA-8099-3142-9AA7-04B021CDB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35621" y="20029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Line 64">
            <a:extLst>
              <a:ext uri="{FF2B5EF4-FFF2-40B4-BE49-F238E27FC236}">
                <a16:creationId xmlns:a16="http://schemas.microsoft.com/office/drawing/2014/main" id="{2D12A020-179D-454C-98CA-CB3BDAC6D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16621" y="20791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64">
            <a:extLst>
              <a:ext uri="{FF2B5EF4-FFF2-40B4-BE49-F238E27FC236}">
                <a16:creationId xmlns:a16="http://schemas.microsoft.com/office/drawing/2014/main" id="{BC1E0C05-96D4-484F-9AA6-9F1695191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783221" y="1926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Line 64">
            <a:extLst>
              <a:ext uri="{FF2B5EF4-FFF2-40B4-BE49-F238E27FC236}">
                <a16:creationId xmlns:a16="http://schemas.microsoft.com/office/drawing/2014/main" id="{64951E33-CBB5-6F49-BB8F-5481326621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0548" y="20029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Line 64">
            <a:extLst>
              <a:ext uri="{FF2B5EF4-FFF2-40B4-BE49-F238E27FC236}">
                <a16:creationId xmlns:a16="http://schemas.microsoft.com/office/drawing/2014/main" id="{A3ABE7F4-3537-EC41-B3F2-321B1A78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74348" y="23077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Line 64">
            <a:extLst>
              <a:ext uri="{FF2B5EF4-FFF2-40B4-BE49-F238E27FC236}">
                <a16:creationId xmlns:a16="http://schemas.microsoft.com/office/drawing/2014/main" id="{73D39371-7E04-1249-8312-50C4280FC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0548" y="215536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43">
            <a:extLst>
              <a:ext uri="{FF2B5EF4-FFF2-40B4-BE49-F238E27FC236}">
                <a16:creationId xmlns:a16="http://schemas.microsoft.com/office/drawing/2014/main" id="{08F0F7E2-D668-F048-87DE-87F443AD0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4985161" y="1926763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57">
            <a:extLst>
              <a:ext uri="{FF2B5EF4-FFF2-40B4-BE49-F238E27FC236}">
                <a16:creationId xmlns:a16="http://schemas.microsoft.com/office/drawing/2014/main" id="{F9F305AD-E906-D74F-89D8-49B743697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6543" y="200296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59">
            <a:extLst>
              <a:ext uri="{FF2B5EF4-FFF2-40B4-BE49-F238E27FC236}">
                <a16:creationId xmlns:a16="http://schemas.microsoft.com/office/drawing/2014/main" id="{F0262DFE-3604-D348-9740-1DD945F08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08595" y="1926763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60">
            <a:extLst>
              <a:ext uri="{FF2B5EF4-FFF2-40B4-BE49-F238E27FC236}">
                <a16:creationId xmlns:a16="http://schemas.microsoft.com/office/drawing/2014/main" id="{F1BD1F25-0B7E-2C43-9BF8-D98BD0D6F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34299" y="192676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57">
            <a:extLst>
              <a:ext uri="{FF2B5EF4-FFF2-40B4-BE49-F238E27FC236}">
                <a16:creationId xmlns:a16="http://schemas.microsoft.com/office/drawing/2014/main" id="{4BADCD3D-0A36-C744-9688-EE2603FC5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8307" y="1993776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60">
            <a:extLst>
              <a:ext uri="{FF2B5EF4-FFF2-40B4-BE49-F238E27FC236}">
                <a16:creationId xmlns:a16="http://schemas.microsoft.com/office/drawing/2014/main" id="{FCFD227E-B560-6B4C-A058-6BBE487B1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39166" y="1917576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Line 64">
            <a:extLst>
              <a:ext uri="{FF2B5EF4-FFF2-40B4-BE49-F238E27FC236}">
                <a16:creationId xmlns:a16="http://schemas.microsoft.com/office/drawing/2014/main" id="{0F923C33-1D15-0F4A-97F9-59F790DF88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998" y="23945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64">
            <a:extLst>
              <a:ext uri="{FF2B5EF4-FFF2-40B4-BE49-F238E27FC236}">
                <a16:creationId xmlns:a16="http://schemas.microsoft.com/office/drawing/2014/main" id="{BC4910E4-6BA8-084E-9D57-3AD54E2CF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4998" y="24707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Line 64">
            <a:extLst>
              <a:ext uri="{FF2B5EF4-FFF2-40B4-BE49-F238E27FC236}">
                <a16:creationId xmlns:a16="http://schemas.microsoft.com/office/drawing/2014/main" id="{B18A3153-C1D3-AA4F-A095-0D83C1C6C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5525" y="25469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64">
            <a:extLst>
              <a:ext uri="{FF2B5EF4-FFF2-40B4-BE49-F238E27FC236}">
                <a16:creationId xmlns:a16="http://schemas.microsoft.com/office/drawing/2014/main" id="{2DFB4452-546B-7541-896E-63FA0ABA4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8925" y="23945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64">
            <a:extLst>
              <a:ext uri="{FF2B5EF4-FFF2-40B4-BE49-F238E27FC236}">
                <a16:creationId xmlns:a16="http://schemas.microsoft.com/office/drawing/2014/main" id="{06CA3C96-CBFF-024E-81EB-51AEBE3ED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6398" y="26231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64">
            <a:extLst>
              <a:ext uri="{FF2B5EF4-FFF2-40B4-BE49-F238E27FC236}">
                <a16:creationId xmlns:a16="http://schemas.microsoft.com/office/drawing/2014/main" id="{DAC711D8-B6F2-D448-BD38-48278968B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3998" y="26993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Line 64">
            <a:extLst>
              <a:ext uri="{FF2B5EF4-FFF2-40B4-BE49-F238E27FC236}">
                <a16:creationId xmlns:a16="http://schemas.microsoft.com/office/drawing/2014/main" id="{AA4F7F62-B3EF-1E4B-9839-ED1D6CA2F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2725" y="26993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Line 64">
            <a:extLst>
              <a:ext uri="{FF2B5EF4-FFF2-40B4-BE49-F238E27FC236}">
                <a16:creationId xmlns:a16="http://schemas.microsoft.com/office/drawing/2014/main" id="{6D8323F4-0402-2240-92DF-74CB9D04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78925" y="25469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Line 64">
            <a:extLst>
              <a:ext uri="{FF2B5EF4-FFF2-40B4-BE49-F238E27FC236}">
                <a16:creationId xmlns:a16="http://schemas.microsoft.com/office/drawing/2014/main" id="{163E8E74-CE86-EF4A-AF79-483F7E7E4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26817" y="24707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Line 64">
            <a:extLst>
              <a:ext uri="{FF2B5EF4-FFF2-40B4-BE49-F238E27FC236}">
                <a16:creationId xmlns:a16="http://schemas.microsoft.com/office/drawing/2014/main" id="{95E26C96-58BA-7446-B715-D62F2141C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2948" y="23945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Line 64">
            <a:extLst>
              <a:ext uri="{FF2B5EF4-FFF2-40B4-BE49-F238E27FC236}">
                <a16:creationId xmlns:a16="http://schemas.microsoft.com/office/drawing/2014/main" id="{B4FB98C1-6AEA-CC42-9CC3-9A045AEAD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26748" y="26993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Line 64">
            <a:extLst>
              <a:ext uri="{FF2B5EF4-FFF2-40B4-BE49-F238E27FC236}">
                <a16:creationId xmlns:a16="http://schemas.microsoft.com/office/drawing/2014/main" id="{9F84FE5B-0D44-AE46-8D4C-79C490BEB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02948" y="254691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Line 43">
            <a:extLst>
              <a:ext uri="{FF2B5EF4-FFF2-40B4-BE49-F238E27FC236}">
                <a16:creationId xmlns:a16="http://schemas.microsoft.com/office/drawing/2014/main" id="{6B1D730D-0E4E-284D-A347-E25EFBF31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7585" y="1657717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Line 55">
            <a:extLst>
              <a:ext uri="{FF2B5EF4-FFF2-40B4-BE49-F238E27FC236}">
                <a16:creationId xmlns:a16="http://schemas.microsoft.com/office/drawing/2014/main" id="{37A68CC6-F0AB-EF4E-9423-B757488C9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93901" y="1657717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Line 56">
            <a:extLst>
              <a:ext uri="{FF2B5EF4-FFF2-40B4-BE49-F238E27FC236}">
                <a16:creationId xmlns:a16="http://schemas.microsoft.com/office/drawing/2014/main" id="{4697672D-46F5-D345-835F-66DF5CFA6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15863" y="1810117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Line 57">
            <a:extLst>
              <a:ext uri="{FF2B5EF4-FFF2-40B4-BE49-F238E27FC236}">
                <a16:creationId xmlns:a16="http://schemas.microsoft.com/office/drawing/2014/main" id="{C185B0D5-66D6-3044-862B-28024C7EC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03791" y="1733917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Line 58">
            <a:extLst>
              <a:ext uri="{FF2B5EF4-FFF2-40B4-BE49-F238E27FC236}">
                <a16:creationId xmlns:a16="http://schemas.microsoft.com/office/drawing/2014/main" id="{FBE1FF08-5AC0-6D41-80C7-0E276F118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393901" y="1733917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Line 59">
            <a:extLst>
              <a:ext uri="{FF2B5EF4-FFF2-40B4-BE49-F238E27FC236}">
                <a16:creationId xmlns:a16="http://schemas.microsoft.com/office/drawing/2014/main" id="{86E066B1-1860-AA4E-8F53-37B6B8082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688275" y="1657717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Line 60">
            <a:extLst>
              <a:ext uri="{FF2B5EF4-FFF2-40B4-BE49-F238E27FC236}">
                <a16:creationId xmlns:a16="http://schemas.microsoft.com/office/drawing/2014/main" id="{8470F930-F85B-8A44-A1E5-553DDFFA9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54650" y="1657717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Line 64">
            <a:extLst>
              <a:ext uri="{FF2B5EF4-FFF2-40B4-BE49-F238E27FC236}">
                <a16:creationId xmlns:a16="http://schemas.microsoft.com/office/drawing/2014/main" id="{22B11E15-CA26-B74F-ABB6-8EDFA6D49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349" y="19914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Line 64">
            <a:extLst>
              <a:ext uri="{FF2B5EF4-FFF2-40B4-BE49-F238E27FC236}">
                <a16:creationId xmlns:a16="http://schemas.microsoft.com/office/drawing/2014/main" id="{6ADA04CA-9B3E-904C-BEFC-D6BE59A60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72349" y="19152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Line 43">
            <a:extLst>
              <a:ext uri="{FF2B5EF4-FFF2-40B4-BE49-F238E27FC236}">
                <a16:creationId xmlns:a16="http://schemas.microsoft.com/office/drawing/2014/main" id="{7F9FD826-5D93-E746-BCAF-81830BD4B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8256" y="1924417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Line 57">
            <a:extLst>
              <a:ext uri="{FF2B5EF4-FFF2-40B4-BE49-F238E27FC236}">
                <a16:creationId xmlns:a16="http://schemas.microsoft.com/office/drawing/2014/main" id="{C01EFE04-BF07-E149-88F5-E5F67B383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44462" y="2000617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Line 59">
            <a:extLst>
              <a:ext uri="{FF2B5EF4-FFF2-40B4-BE49-F238E27FC236}">
                <a16:creationId xmlns:a16="http://schemas.microsoft.com/office/drawing/2014/main" id="{2B100DD9-B717-4645-8DBE-F22C1AF03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8946" y="1924417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Line 60">
            <a:extLst>
              <a:ext uri="{FF2B5EF4-FFF2-40B4-BE49-F238E27FC236}">
                <a16:creationId xmlns:a16="http://schemas.microsoft.com/office/drawing/2014/main" id="{EE3E4CA8-636E-3646-BF31-2C831B79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6995321" y="1924417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Line 59">
            <a:extLst>
              <a:ext uri="{FF2B5EF4-FFF2-40B4-BE49-F238E27FC236}">
                <a16:creationId xmlns:a16="http://schemas.microsoft.com/office/drawing/2014/main" id="{3B626786-E15C-014B-BA92-989206869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147" y="1811877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Line 42">
            <a:extLst>
              <a:ext uri="{FF2B5EF4-FFF2-40B4-BE49-F238E27FC236}">
                <a16:creationId xmlns:a16="http://schemas.microsoft.com/office/drawing/2014/main" id="{9BC73B92-14ED-E945-A7F7-55BE28C85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2542" y="1077377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Line 42">
            <a:extLst>
              <a:ext uri="{FF2B5EF4-FFF2-40B4-BE49-F238E27FC236}">
                <a16:creationId xmlns:a16="http://schemas.microsoft.com/office/drawing/2014/main" id="{22025526-9E62-8245-BE45-4AFB8C454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54151" y="1087157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Line 44">
            <a:extLst>
              <a:ext uri="{FF2B5EF4-FFF2-40B4-BE49-F238E27FC236}">
                <a16:creationId xmlns:a16="http://schemas.microsoft.com/office/drawing/2014/main" id="{EB8916AE-4879-1641-A130-38517A913B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23122" y="1087157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Line 52">
            <a:extLst>
              <a:ext uri="{FF2B5EF4-FFF2-40B4-BE49-F238E27FC236}">
                <a16:creationId xmlns:a16="http://schemas.microsoft.com/office/drawing/2014/main" id="{66D4D4FA-51F5-FB42-A45D-4FFD249C2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1740" y="1201457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Line 53">
            <a:extLst>
              <a:ext uri="{FF2B5EF4-FFF2-40B4-BE49-F238E27FC236}">
                <a16:creationId xmlns:a16="http://schemas.microsoft.com/office/drawing/2014/main" id="{8859FA45-FA96-3742-A452-08E8A36DC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583460" y="1277657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Line 54">
            <a:extLst>
              <a:ext uri="{FF2B5EF4-FFF2-40B4-BE49-F238E27FC236}">
                <a16:creationId xmlns:a16="http://schemas.microsoft.com/office/drawing/2014/main" id="{0EA86172-23FB-1F47-B7A7-EAE68A11A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69666" y="1201457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Line 63">
            <a:extLst>
              <a:ext uri="{FF2B5EF4-FFF2-40B4-BE49-F238E27FC236}">
                <a16:creationId xmlns:a16="http://schemas.microsoft.com/office/drawing/2014/main" id="{E86C57C2-01D4-7045-A671-647E139F8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64504" y="1277657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Line 64">
            <a:extLst>
              <a:ext uri="{FF2B5EF4-FFF2-40B4-BE49-F238E27FC236}">
                <a16:creationId xmlns:a16="http://schemas.microsoft.com/office/drawing/2014/main" id="{72D0BFEC-C086-0443-8D23-4C4C07829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52431" y="1277657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Line 65">
            <a:extLst>
              <a:ext uri="{FF2B5EF4-FFF2-40B4-BE49-F238E27FC236}">
                <a16:creationId xmlns:a16="http://schemas.microsoft.com/office/drawing/2014/main" id="{E986515C-22E5-8241-9F42-26D1D170F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0710" y="1163357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Line 61">
            <a:extLst>
              <a:ext uri="{FF2B5EF4-FFF2-40B4-BE49-F238E27FC236}">
                <a16:creationId xmlns:a16="http://schemas.microsoft.com/office/drawing/2014/main" id="{906BE032-4917-744F-8D0C-65FED6E48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52271" y="1277657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Line 62">
            <a:extLst>
              <a:ext uri="{FF2B5EF4-FFF2-40B4-BE49-F238E27FC236}">
                <a16:creationId xmlns:a16="http://schemas.microsoft.com/office/drawing/2014/main" id="{C5A6DB7E-DC32-2948-BEFE-703C5B463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3164" y="108305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Line 42">
            <a:extLst>
              <a:ext uri="{FF2B5EF4-FFF2-40B4-BE49-F238E27FC236}">
                <a16:creationId xmlns:a16="http://schemas.microsoft.com/office/drawing/2014/main" id="{00DA28D8-A351-4F48-9CF1-59500321B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02300" y="108481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Line 44">
            <a:extLst>
              <a:ext uri="{FF2B5EF4-FFF2-40B4-BE49-F238E27FC236}">
                <a16:creationId xmlns:a16="http://schemas.microsoft.com/office/drawing/2014/main" id="{1C0E9E23-E0BF-2949-9192-2AF7A145E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71271" y="108481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Line 52">
            <a:extLst>
              <a:ext uri="{FF2B5EF4-FFF2-40B4-BE49-F238E27FC236}">
                <a16:creationId xmlns:a16="http://schemas.microsoft.com/office/drawing/2014/main" id="{609B3788-517E-3742-9EF8-082B9D71E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29889" y="119911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Line 53">
            <a:extLst>
              <a:ext uri="{FF2B5EF4-FFF2-40B4-BE49-F238E27FC236}">
                <a16:creationId xmlns:a16="http://schemas.microsoft.com/office/drawing/2014/main" id="{5E32940B-C416-264B-AAE9-BDE9CD8E6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31609" y="127531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Line 54">
            <a:extLst>
              <a:ext uri="{FF2B5EF4-FFF2-40B4-BE49-F238E27FC236}">
                <a16:creationId xmlns:a16="http://schemas.microsoft.com/office/drawing/2014/main" id="{D8CD3C64-3CEA-DB40-9007-DDA5A6EAA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7815" y="119911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Line 63">
            <a:extLst>
              <a:ext uri="{FF2B5EF4-FFF2-40B4-BE49-F238E27FC236}">
                <a16:creationId xmlns:a16="http://schemas.microsoft.com/office/drawing/2014/main" id="{81778867-BD5B-524D-A9BF-441931634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2653" y="127531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Line 64">
            <a:extLst>
              <a:ext uri="{FF2B5EF4-FFF2-40B4-BE49-F238E27FC236}">
                <a16:creationId xmlns:a16="http://schemas.microsoft.com/office/drawing/2014/main" id="{8AD80B4B-151E-BD4F-878B-2EDA15F99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00580" y="1275314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Line 65">
            <a:extLst>
              <a:ext uri="{FF2B5EF4-FFF2-40B4-BE49-F238E27FC236}">
                <a16:creationId xmlns:a16="http://schemas.microsoft.com/office/drawing/2014/main" id="{03E5E7BB-E7AE-E04F-BA6E-EE79EC2B2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198859" y="116101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7" name="Line 65">
            <a:extLst>
              <a:ext uri="{FF2B5EF4-FFF2-40B4-BE49-F238E27FC236}">
                <a16:creationId xmlns:a16="http://schemas.microsoft.com/office/drawing/2014/main" id="{0DD91C1A-2FAE-BA44-8950-624A3FDC3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7721" y="1293933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Line 65">
            <a:extLst>
              <a:ext uri="{FF2B5EF4-FFF2-40B4-BE49-F238E27FC236}">
                <a16:creationId xmlns:a16="http://schemas.microsoft.com/office/drawing/2014/main" id="{5E10BFD5-EFFE-C142-9890-5FEEB1EA1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46396" y="1290739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4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999-4949-314B-B82C-73FE49D0B0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45929"/>
            <a:ext cx="8229600" cy="634207"/>
          </a:xfrm>
        </p:spPr>
        <p:txBody>
          <a:bodyPr>
            <a:normAutofit/>
          </a:bodyPr>
          <a:lstStyle/>
          <a:p>
            <a:r>
              <a:rPr lang="en-US" sz="3200" dirty="0"/>
              <a:t>Comparative Genomic Read Depth (CGRD)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2348-87EB-A345-B99A-352D3DBFD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97987"/>
            <a:ext cx="8229600" cy="316299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CGRD</a:t>
            </a:r>
            <a:r>
              <a:rPr lang="en-US" sz="2800" dirty="0"/>
              <a:t> is a pipeline to compare sequencing read depths from two samples along a reference genome.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define effective genomic bins </a:t>
            </a:r>
            <a:r>
              <a:rPr lang="en-US" sz="2400" dirty="0"/>
              <a:t>each of which harbors certain non-repetitive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align reads and 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count read depths per bin </a:t>
            </a:r>
            <a:r>
              <a:rPr lang="en-US" sz="2400" dirty="0"/>
              <a:t>for both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combine neighboring bins with similar fold changes in read depth between the two samples (</a:t>
            </a:r>
            <a:r>
              <a:rPr lang="en-US" sz="2400" b="1" dirty="0">
                <a:solidFill>
                  <a:schemeClr val="accent2">
                    <a:lumMod val="50000"/>
                  </a:schemeClr>
                </a:solidFill>
              </a:rPr>
              <a:t>segmentation</a:t>
            </a:r>
            <a:r>
              <a:rPr lang="en-US" sz="2400" dirty="0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224C2-9A0F-CC47-BE68-9D4CB87C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8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1250525-ECEF-1CFE-5AF1-9B8520B8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550" y="436454"/>
            <a:ext cx="4330809" cy="4330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5B13740-4905-AA88-1C53-D9A17FA47F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393"/>
            <a:ext cx="3429000" cy="730364"/>
          </a:xfrm>
        </p:spPr>
        <p:txBody>
          <a:bodyPr>
            <a:normAutofit fontScale="90000"/>
          </a:bodyPr>
          <a:lstStyle/>
          <a:p>
            <a:r>
              <a:rPr lang="en-US" dirty="0">
                <a:hlinkClick r:id="rId3"/>
              </a:rPr>
              <a:t>CGRD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52366-ACA7-D775-DBBB-C115132F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914DC3-ABF6-BF8D-2C0E-96EFA6568563}"/>
              </a:ext>
            </a:extLst>
          </p:cNvPr>
          <p:cNvSpPr txBox="1"/>
          <p:nvPr/>
        </p:nvSpPr>
        <p:spPr>
          <a:xfrm>
            <a:off x="357618" y="987715"/>
            <a:ext cx="430990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ref=./genome/</a:t>
            </a:r>
            <a:r>
              <a:rPr lang="en-US" sz="1600" dirty="0" err="1">
                <a:solidFill>
                  <a:schemeClr val="accent3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ref.fasta</a:t>
            </a:r>
            <a:endParaRPr lang="en-US" sz="1600" dirty="0">
              <a:solidFill>
                <a:schemeClr val="accent3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reffq1=./reads/ref.1.fastq</a:t>
            </a:r>
          </a:p>
          <a:p>
            <a:r>
              <a:rPr lang="en-US" sz="1600" dirty="0">
                <a:solidFill>
                  <a:schemeClr val="accent2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reffq2=./reads/ref.2.fastq</a:t>
            </a:r>
          </a:p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qryfq1=./reads/qry.1.fastq</a:t>
            </a:r>
          </a:p>
          <a:p>
            <a:r>
              <a:rPr lang="en-US" sz="1600" dirty="0">
                <a:solidFill>
                  <a:schemeClr val="tx2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qryfq2=./reads/qry.2.fastq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--ref $ref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--subj ref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--sfq1 $reffq1 --sfq2 $reffq2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--qfq1 $qryfq1 --qfq2 $qryfq2</a:t>
            </a:r>
          </a:p>
        </p:txBody>
      </p:sp>
    </p:spTree>
    <p:extLst>
      <p:ext uri="{BB962C8B-B14F-4D97-AF65-F5344CB8AC3E}">
        <p14:creationId xmlns:p14="http://schemas.microsoft.com/office/powerpoint/2010/main" val="27194683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3F87-84B7-9548-8EB1-8E3FA98B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329" y="160185"/>
            <a:ext cx="8797342" cy="728662"/>
          </a:xfrm>
        </p:spPr>
        <p:txBody>
          <a:bodyPr>
            <a:noAutofit/>
          </a:bodyPr>
          <a:lstStyle/>
          <a:p>
            <a:r>
              <a:rPr lang="en-US" sz="3200" dirty="0">
                <a:cs typeface="Arial" panose="020B0604020202020204" pitchFamily="34" charset="0"/>
              </a:rPr>
              <a:t>Comparative Genomic Read Depths (CGRD)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AEA258-3B2C-9343-A7F3-35D8250A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1515348"/>
            <a:ext cx="8966200" cy="153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7FB12-69B3-554C-8E39-166D0EAF2679}"/>
              </a:ext>
            </a:extLst>
          </p:cNvPr>
          <p:cNvSpPr txBox="1"/>
          <p:nvPr/>
        </p:nvSpPr>
        <p:spPr>
          <a:xfrm>
            <a:off x="4130493" y="1016408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chr1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C0D90-A151-A346-ABBC-29A9B66A6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2" y="3146230"/>
            <a:ext cx="8007348" cy="646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F9BCE-8B84-4D40-A9B1-73E1D74503C5}"/>
              </a:ext>
            </a:extLst>
          </p:cNvPr>
          <p:cNvSpPr txBox="1"/>
          <p:nvPr/>
        </p:nvSpPr>
        <p:spPr>
          <a:xfrm>
            <a:off x="3484243" y="3920240"/>
            <a:ext cx="270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09D55-32BD-0E47-8087-96800B6A494A}"/>
              </a:ext>
            </a:extLst>
          </p:cNvPr>
          <p:cNvSpPr txBox="1"/>
          <p:nvPr/>
        </p:nvSpPr>
        <p:spPr>
          <a:xfrm>
            <a:off x="6923592" y="3855650"/>
            <a:ext cx="1915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Red: B &gt; A</a:t>
            </a:r>
          </a:p>
          <a:p>
            <a:r>
              <a:rPr lang="en-US" sz="2400" b="1" dirty="0">
                <a:solidFill>
                  <a:srgbClr val="008F00"/>
                </a:solidFill>
              </a:rPr>
              <a:t>Green: B = A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Blue: B &lt; A</a:t>
            </a:r>
          </a:p>
        </p:txBody>
      </p:sp>
    </p:spTree>
    <p:extLst>
      <p:ext uri="{BB962C8B-B14F-4D97-AF65-F5344CB8AC3E}">
        <p14:creationId xmlns:p14="http://schemas.microsoft.com/office/powerpoint/2010/main" val="26279516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260A9-F371-BDB1-9A2A-2AA4C5B8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5326" y="65689"/>
            <a:ext cx="8229600" cy="568378"/>
          </a:xfrm>
        </p:spPr>
        <p:txBody>
          <a:bodyPr>
            <a:normAutofit fontScale="90000"/>
          </a:bodyPr>
          <a:lstStyle/>
          <a:p>
            <a:r>
              <a:rPr lang="en-US" sz="3600" dirty="0"/>
              <a:t>CGRD identified a CNV conditioning seed colors</a:t>
            </a:r>
          </a:p>
        </p:txBody>
      </p:sp>
      <p:pic>
        <p:nvPicPr>
          <p:cNvPr id="11" name="Picture 10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C3073102-BC44-A0C7-1B8B-558D1B0112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513" y="808789"/>
            <a:ext cx="3585410" cy="4157549"/>
          </a:xfrm>
          <a:prstGeom prst="rect">
            <a:avLst/>
          </a:prstGeom>
        </p:spPr>
      </p:pic>
      <p:pic>
        <p:nvPicPr>
          <p:cNvPr id="12" name="Picture 11" descr="A picture containing food, indoor, black, sitting&#10;&#10;Description automatically generated">
            <a:extLst>
              <a:ext uri="{FF2B5EF4-FFF2-40B4-BE49-F238E27FC236}">
                <a16:creationId xmlns:a16="http://schemas.microsoft.com/office/drawing/2014/main" id="{B1A269E9-546A-803D-BA46-BD25B18046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2373" y="2836034"/>
            <a:ext cx="3167176" cy="967407"/>
          </a:xfrm>
          <a:prstGeom prst="rect">
            <a:avLst/>
          </a:prstGeom>
        </p:spPr>
      </p:pic>
      <p:pic>
        <p:nvPicPr>
          <p:cNvPr id="13" name="Picture 12" descr="A close up of food&#10;&#10;Description automatically generated">
            <a:extLst>
              <a:ext uri="{FF2B5EF4-FFF2-40B4-BE49-F238E27FC236}">
                <a16:creationId xmlns:a16="http://schemas.microsoft.com/office/drawing/2014/main" id="{DCD3F5E1-370A-FCFC-1228-57266E1C1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2373" y="1922774"/>
            <a:ext cx="3167176" cy="884856"/>
          </a:xfrm>
          <a:prstGeom prst="rect">
            <a:avLst/>
          </a:prstGeom>
        </p:spPr>
      </p:pic>
      <p:sp>
        <p:nvSpPr>
          <p:cNvPr id="14" name="Down Arrow 13">
            <a:extLst>
              <a:ext uri="{FF2B5EF4-FFF2-40B4-BE49-F238E27FC236}">
                <a16:creationId xmlns:a16="http://schemas.microsoft.com/office/drawing/2014/main" id="{ADAA2CF0-E86A-4377-2929-E5965645A80B}"/>
              </a:ext>
            </a:extLst>
          </p:cNvPr>
          <p:cNvSpPr/>
          <p:nvPr/>
        </p:nvSpPr>
        <p:spPr>
          <a:xfrm>
            <a:off x="2783460" y="3473570"/>
            <a:ext cx="161027" cy="170912"/>
          </a:xfrm>
          <a:prstGeom prst="downArrow">
            <a:avLst/>
          </a:prstGeom>
          <a:solidFill>
            <a:srgbClr val="FFFF00"/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491E61F-7D76-BD53-1E27-849717449D3F}"/>
              </a:ext>
            </a:extLst>
          </p:cNvPr>
          <p:cNvGrpSpPr/>
          <p:nvPr/>
        </p:nvGrpSpPr>
        <p:grpSpPr>
          <a:xfrm>
            <a:off x="1144392" y="1591835"/>
            <a:ext cx="746965" cy="707886"/>
            <a:chOff x="1115546" y="1848150"/>
            <a:chExt cx="474948" cy="450102"/>
          </a:xfrm>
        </p:grpSpPr>
        <p:sp>
          <p:nvSpPr>
            <p:cNvPr id="3" name="Down Arrow 2">
              <a:extLst>
                <a:ext uri="{FF2B5EF4-FFF2-40B4-BE49-F238E27FC236}">
                  <a16:creationId xmlns:a16="http://schemas.microsoft.com/office/drawing/2014/main" id="{C1D7B9A7-44DA-9063-F406-1A11CD3372AD}"/>
                </a:ext>
              </a:extLst>
            </p:cNvPr>
            <p:cNvSpPr/>
            <p:nvPr/>
          </p:nvSpPr>
          <p:spPr>
            <a:xfrm>
              <a:off x="1115546" y="1944866"/>
              <a:ext cx="474948" cy="257227"/>
            </a:xfrm>
            <a:prstGeom prst="downArrow">
              <a:avLst/>
            </a:prstGeom>
            <a:solidFill>
              <a:srgbClr val="FFFF00"/>
            </a:solidFill>
            <a:ln>
              <a:solidFill>
                <a:schemeClr val="accent6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0F9930F-4B8B-4B50-93EF-4CDB51147D0F}"/>
                </a:ext>
              </a:extLst>
            </p:cNvPr>
            <p:cNvSpPr txBox="1"/>
            <p:nvPr/>
          </p:nvSpPr>
          <p:spPr>
            <a:xfrm>
              <a:off x="1222573" y="1848150"/>
              <a:ext cx="268266" cy="4501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4000" dirty="0"/>
                <a:t>?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E2D27CB6-76DC-7032-C957-4C27ED695B83}"/>
              </a:ext>
            </a:extLst>
          </p:cNvPr>
          <p:cNvSpPr txBox="1"/>
          <p:nvPr/>
        </p:nvSpPr>
        <p:spPr>
          <a:xfrm>
            <a:off x="5520110" y="4061167"/>
            <a:ext cx="21525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Lin et al, Genome Biology, 2022</a:t>
            </a:r>
          </a:p>
        </p:txBody>
      </p:sp>
    </p:spTree>
    <p:extLst>
      <p:ext uri="{BB962C8B-B14F-4D97-AF65-F5344CB8AC3E}">
        <p14:creationId xmlns:p14="http://schemas.microsoft.com/office/powerpoint/2010/main" val="3144885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E9A86-27C7-BF3E-6A6E-B969724AE9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3259A-F176-170E-6850-5431F6C7F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733486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+mn-lt"/>
                <a:cs typeface="Arial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3EF9AD-DB0E-91DB-909E-A7EF00918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4207" y="804332"/>
            <a:ext cx="7812594" cy="414180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Introduction of comparative genomics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Homotools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3D2C52-6C95-41AB-3FB0-2DEB19C99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936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2D5352-1D00-B2FB-AE32-B0D6AFB70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E4303-4B67-A0D9-EF53-EDD6205D0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60" y="185895"/>
            <a:ext cx="8696849" cy="461665"/>
          </a:xfrm>
        </p:spPr>
        <p:txBody>
          <a:bodyPr>
            <a:noAutofit/>
          </a:bodyPr>
          <a:lstStyle/>
          <a:p>
            <a:r>
              <a:rPr lang="en-US" sz="2800" dirty="0"/>
              <a:t>Whole genome alignments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BB7118-A57A-89F8-5DB4-769CAE5BE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97BAF1-EB88-F5C4-7A2C-C07A2AD06CB4}"/>
              </a:ext>
            </a:extLst>
          </p:cNvPr>
          <p:cNvSpPr txBox="1"/>
          <p:nvPr/>
        </p:nvSpPr>
        <p:spPr>
          <a:xfrm>
            <a:off x="508729" y="1272236"/>
            <a:ext cx="45865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Aligner: </a:t>
            </a:r>
            <a:r>
              <a:rPr lang="en-US" sz="2800" dirty="0" err="1">
                <a:solidFill>
                  <a:schemeClr val="accent2">
                    <a:lumMod val="50000"/>
                  </a:schemeClr>
                </a:solidFill>
              </a:rPr>
              <a:t>NUCmer</a:t>
            </a:r>
            <a:r>
              <a:rPr lang="en-US" sz="2800" dirty="0">
                <a:solidFill>
                  <a:schemeClr val="accent2">
                    <a:lumMod val="50000"/>
                  </a:schemeClr>
                </a:solidFill>
              </a:rPr>
              <a:t> or minimap2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2F688BA-E0CD-EFAA-EB64-E77EF3AB9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729" y="2142144"/>
            <a:ext cx="8161709" cy="8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4393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36CE-85B4-B34C-AE40-E38B7CFE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160" y="185895"/>
            <a:ext cx="8696849" cy="461665"/>
          </a:xfrm>
        </p:spPr>
        <p:txBody>
          <a:bodyPr>
            <a:noAutofit/>
          </a:bodyPr>
          <a:lstStyle/>
          <a:p>
            <a:r>
              <a:rPr lang="en-US" sz="2800" dirty="0"/>
              <a:t>SyRI - finding genomic variation using genome assemblies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A804-85D3-E54B-941C-47E5BF4A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27</a:t>
            </a:fld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737B456-AC69-194C-A9FB-E4F06478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22" y="854476"/>
            <a:ext cx="7864396" cy="39790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1482F-682A-F459-810D-8F40B8073763}"/>
              </a:ext>
            </a:extLst>
          </p:cNvPr>
          <p:cNvSpPr txBox="1"/>
          <p:nvPr/>
        </p:nvSpPr>
        <p:spPr>
          <a:xfrm>
            <a:off x="851529" y="4810125"/>
            <a:ext cx="27729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Goel et al, 2019, Genome Biology, 20:277</a:t>
            </a:r>
          </a:p>
        </p:txBody>
      </p:sp>
    </p:spTree>
    <p:extLst>
      <p:ext uri="{BB962C8B-B14F-4D97-AF65-F5344CB8AC3E}">
        <p14:creationId xmlns:p14="http://schemas.microsoft.com/office/powerpoint/2010/main" val="1775310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8840-8690-C44E-B026-E3CBF7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9" y="170822"/>
            <a:ext cx="8915400" cy="924447"/>
          </a:xfrm>
        </p:spPr>
        <p:txBody>
          <a:bodyPr>
            <a:noAutofit/>
          </a:bodyPr>
          <a:lstStyle/>
          <a:p>
            <a:r>
              <a:rPr lang="en-US" sz="2800" dirty="0"/>
              <a:t>Find aligned syntenic and SV blocks and then discover differences in sequence 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470A02-AF0E-2F41-8CA8-775893DE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33" y="1222936"/>
            <a:ext cx="4794563" cy="368124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3E291-67A9-E14C-956C-BFDE7E7E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938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11699" y="153440"/>
            <a:ext cx="8520600" cy="54489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algn="ctr"/>
            <a:r>
              <a:rPr lang="en-US" sz="3200" b="0" dirty="0"/>
              <a:t>Structure variation with </a:t>
            </a:r>
            <a:r>
              <a:rPr lang="en-US" sz="3200" b="0" dirty="0" err="1"/>
              <a:t>SyRI</a:t>
            </a:r>
            <a:endParaRPr sz="3200" b="0"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311700" y="826232"/>
            <a:ext cx="8520600" cy="100302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Autofit/>
          </a:bodyPr>
          <a:lstStyle/>
          <a:p>
            <a:pPr marL="76200" indent="0">
              <a:buSzPct val="129032"/>
              <a:buNone/>
            </a:pPr>
            <a:r>
              <a:rPr lang="en-US" sz="2400" dirty="0" err="1"/>
              <a:t>SyRI</a:t>
            </a:r>
            <a:r>
              <a:rPr lang="en-US" sz="2400" dirty="0"/>
              <a:t> is a tool using the </a:t>
            </a:r>
            <a:r>
              <a:rPr lang="en-US" sz="2400" b="1" dirty="0"/>
              <a:t>genome assemblies </a:t>
            </a:r>
            <a:r>
              <a:rPr lang="en-US" sz="2400" dirty="0"/>
              <a:t>to discover genomic rearrangement and local sequence differences (Goel et al., 2019)</a:t>
            </a:r>
            <a:endParaRPr sz="2400"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472458" y="536037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-US"/>
              <a:pPr/>
              <a:t>29</a:t>
            </a:fld>
            <a:endParaRPr/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DFC9ECE6-2F91-CD44-85D2-93E5043C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211" y="1957162"/>
            <a:ext cx="6539452" cy="265515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D620CEA-0CC3-DCAF-9116-D29F9D991B4B}"/>
              </a:ext>
            </a:extLst>
          </p:cNvPr>
          <p:cNvSpPr txBox="1"/>
          <p:nvPr/>
        </p:nvSpPr>
        <p:spPr>
          <a:xfrm>
            <a:off x="4929188" y="4744310"/>
            <a:ext cx="24792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Lin et al, Genome Biology, 2022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3918"/>
            <a:ext cx="8229600" cy="1012297"/>
          </a:xfrm>
        </p:spPr>
        <p:txBody>
          <a:bodyPr>
            <a:normAutofit/>
          </a:bodyPr>
          <a:lstStyle/>
          <a:p>
            <a:r>
              <a:rPr lang="en-US" sz="3200" dirty="0"/>
              <a:t>Comparative genomics among genomes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28600" y="1529438"/>
            <a:ext cx="8686800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Homologs: DNA/protein sequences derived from a common </a:t>
            </a:r>
            <a:r>
              <a:rPr lang="en-US" sz="2800" dirty="0" err="1"/>
              <a:t>ancester</a:t>
            </a:r>
            <a:r>
              <a:rPr lang="en-US" sz="2800" dirty="0"/>
              <a:t>.</a:t>
            </a:r>
          </a:p>
          <a:p>
            <a:r>
              <a:rPr lang="en-US" sz="2800" dirty="0"/>
              <a:t>Orthologs: Homologs from divergent lineages.</a:t>
            </a:r>
          </a:p>
          <a:p>
            <a:r>
              <a:rPr lang="en-US" sz="2800" dirty="0"/>
              <a:t>Paralogs: Homologs derived from their duplication within a lineage.</a:t>
            </a:r>
          </a:p>
          <a:p>
            <a:r>
              <a:rPr lang="en-US" sz="2800" dirty="0" err="1"/>
              <a:t>Homeologs</a:t>
            </a:r>
            <a:r>
              <a:rPr lang="en-US" sz="2800" dirty="0"/>
              <a:t>: The subset of </a:t>
            </a:r>
            <a:r>
              <a:rPr lang="en-US" sz="2800" dirty="0" err="1"/>
              <a:t>paralogs</a:t>
            </a:r>
            <a:r>
              <a:rPr lang="en-US" sz="2800" dirty="0"/>
              <a:t> created by WGD. (synonyms: </a:t>
            </a:r>
            <a:r>
              <a:rPr lang="en-US" sz="2800" dirty="0" err="1"/>
              <a:t>ohnolog</a:t>
            </a:r>
            <a:r>
              <a:rPr lang="en-US" sz="2800" dirty="0"/>
              <a:t>; </a:t>
            </a:r>
            <a:r>
              <a:rPr lang="en-US" sz="2800" dirty="0" err="1"/>
              <a:t>syntenic</a:t>
            </a:r>
            <a:r>
              <a:rPr lang="en-US" sz="2800" dirty="0"/>
              <a:t> </a:t>
            </a:r>
            <a:r>
              <a:rPr lang="en-US" sz="2800" dirty="0" err="1"/>
              <a:t>paralog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60866" y="880753"/>
            <a:ext cx="48361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2">
                    <a:lumMod val="75000"/>
                  </a:schemeClr>
                </a:solidFill>
              </a:rPr>
              <a:t>Conservation and variability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54ED6-C8F0-1D48-A405-A12DD15F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28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41E75-AA49-3CBA-A90C-86B2229AAE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67198-6000-5CD7-B4F5-6207DC0054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196" y="102393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76245-C68A-CA88-D82D-D69B8B3B4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2867" y="879894"/>
            <a:ext cx="7344259" cy="4066248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Introduction of comparative genomics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Whole genome assembly</a:t>
            </a:r>
          </a:p>
          <a:p>
            <a:r>
              <a:rPr lang="en-US" sz="2800" dirty="0" err="1">
                <a:cs typeface="Arial"/>
              </a:rPr>
              <a:t>Homotools</a:t>
            </a:r>
            <a:endParaRPr lang="en-US" sz="2800" dirty="0"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08D5DC-9ED6-8769-3106-D035FF31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23752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title"/>
          </p:nvPr>
        </p:nvSpPr>
        <p:spPr>
          <a:xfrm>
            <a:off x="249924" y="429769"/>
            <a:ext cx="8442563" cy="76598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3200" dirty="0" err="1">
                <a:latin typeface="Calibri"/>
                <a:ea typeface="Calibri"/>
                <a:cs typeface="Calibri"/>
                <a:sym typeface="Calibri"/>
              </a:rPr>
              <a:t>Homotools</a:t>
            </a:r>
            <a:br>
              <a:rPr lang="en-US" sz="2700" dirty="0"/>
            </a:br>
            <a:r>
              <a:rPr lang="en-US" sz="1800" dirty="0">
                <a:solidFill>
                  <a:srgbClr val="24292F"/>
                </a:solidFill>
                <a:latin typeface="Calibri"/>
                <a:ea typeface="Calibri"/>
                <a:cs typeface="Calibri"/>
                <a:sym typeface="Calibri"/>
              </a:rPr>
              <a:t>dedicated to identifying best homologs and conducting homologous comparisons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14"/>
          <p:cNvSpPr txBox="1">
            <a:spLocks noGrp="1"/>
          </p:cNvSpPr>
          <p:nvPr>
            <p:ph type="body" idx="1"/>
          </p:nvPr>
        </p:nvSpPr>
        <p:spPr>
          <a:xfrm>
            <a:off x="534140" y="1738257"/>
            <a:ext cx="8240973" cy="127122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2800"/>
              <a:buNone/>
            </a:pPr>
            <a:r>
              <a:rPr lang="en-US" sz="2800" b="1" dirty="0">
                <a:latin typeface="Calibri"/>
                <a:ea typeface="Calibri"/>
                <a:cs typeface="Calibri"/>
                <a:sym typeface="Calibri"/>
              </a:rPr>
              <a:t>Issue</a:t>
            </a:r>
            <a:r>
              <a:rPr lang="en-US" sz="2800" dirty="0">
                <a:latin typeface="Calibri"/>
                <a:ea typeface="Calibri"/>
                <a:cs typeface="Calibri"/>
                <a:sym typeface="Calibri"/>
              </a:rPr>
              <a:t>: A procedure needs to be repeated frequently to extract gene sequences from a genome and compare with data from other genomes.</a:t>
            </a:r>
            <a:endParaRPr sz="2800" dirty="0"/>
          </a:p>
        </p:txBody>
      </p:sp>
      <p:sp>
        <p:nvSpPr>
          <p:cNvPr id="92" name="Google Shape;92;p14"/>
          <p:cNvSpPr txBox="1"/>
          <p:nvPr/>
        </p:nvSpPr>
        <p:spPr>
          <a:xfrm>
            <a:off x="1572567" y="3545609"/>
            <a:ext cx="5817996" cy="500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Calibri"/>
                <a:ea typeface="Calibri"/>
                <a:cs typeface="Calibri"/>
                <a:sym typeface="Calibri"/>
              </a:rPr>
              <a:t>Can we make this procedure simpler?</a:t>
            </a:r>
            <a:endParaRPr sz="2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C18E1-E410-F8C3-7D21-5D78BDACBA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EEA75-5B11-625A-CFA4-DF42133FB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643E71-CAD2-598B-E10A-898A8C1006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729267"/>
          </a:xfrm>
        </p:spPr>
        <p:txBody>
          <a:bodyPr>
            <a:normAutofit fontScale="90000"/>
          </a:bodyPr>
          <a:lstStyle/>
          <a:p>
            <a:r>
              <a:rPr lang="en-US" dirty="0"/>
              <a:t>Multiple modules in </a:t>
            </a:r>
            <a:r>
              <a:rPr lang="en-US" dirty="0" err="1"/>
              <a:t>homotools</a:t>
            </a:r>
            <a:endParaRPr lang="en-US" dirty="0"/>
          </a:p>
        </p:txBody>
      </p:sp>
      <p:pic>
        <p:nvPicPr>
          <p:cNvPr id="5" name="Picture 4" descr="A diagram of a flowchart&#10;&#10;Description automatically generated">
            <a:extLst>
              <a:ext uri="{FF2B5EF4-FFF2-40B4-BE49-F238E27FC236}">
                <a16:creationId xmlns:a16="http://schemas.microsoft.com/office/drawing/2014/main" id="{53320B4E-BD3C-FD56-B5DF-C885793DF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4019" y="1186906"/>
            <a:ext cx="7477010" cy="3428577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9EF74B99-4595-640D-2092-B3B54F19D52D}"/>
              </a:ext>
            </a:extLst>
          </p:cNvPr>
          <p:cNvSpPr/>
          <p:nvPr/>
        </p:nvSpPr>
        <p:spPr>
          <a:xfrm>
            <a:off x="2667486" y="1216960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C9999B26-F5CB-1FE4-C486-2B5827B69ADD}"/>
              </a:ext>
            </a:extLst>
          </p:cNvPr>
          <p:cNvSpPr/>
          <p:nvPr/>
        </p:nvSpPr>
        <p:spPr>
          <a:xfrm>
            <a:off x="2667486" y="2319131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2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B54123C-315D-CA57-04EA-530AC208D704}"/>
              </a:ext>
            </a:extLst>
          </p:cNvPr>
          <p:cNvSpPr/>
          <p:nvPr/>
        </p:nvSpPr>
        <p:spPr>
          <a:xfrm>
            <a:off x="779064" y="3993775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3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120F9041-3C78-A105-E267-2DBD3079877F}"/>
              </a:ext>
            </a:extLst>
          </p:cNvPr>
          <p:cNvSpPr/>
          <p:nvPr/>
        </p:nvSpPr>
        <p:spPr>
          <a:xfrm>
            <a:off x="6682769" y="1727948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4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05C8F7E-0FF1-CE3E-2091-BED76E06FEBD}"/>
              </a:ext>
            </a:extLst>
          </p:cNvPr>
          <p:cNvSpPr/>
          <p:nvPr/>
        </p:nvSpPr>
        <p:spPr>
          <a:xfrm>
            <a:off x="6682769" y="2746552"/>
            <a:ext cx="275665" cy="255494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" pitchFamily="2" charset="0"/>
              </a:rPr>
              <a:t>5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8833CF-CF65-D5EF-F418-9C75AD8C1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518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>
            <a:spLocks noGrp="1"/>
          </p:cNvSpPr>
          <p:nvPr>
            <p:ph type="title"/>
          </p:nvPr>
        </p:nvSpPr>
        <p:spPr>
          <a:xfrm>
            <a:off x="413133" y="273844"/>
            <a:ext cx="7886700" cy="5810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 fontScale="90000"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dirty="0" err="1"/>
              <a:t>Geneseq</a:t>
            </a:r>
            <a:endParaRPr dirty="0"/>
          </a:p>
        </p:txBody>
      </p:sp>
      <p:sp>
        <p:nvSpPr>
          <p:cNvPr id="98" name="Google Shape;98;p15"/>
          <p:cNvSpPr txBox="1">
            <a:spLocks noGrp="1"/>
          </p:cNvSpPr>
          <p:nvPr>
            <p:ph type="body" idx="1"/>
          </p:nvPr>
        </p:nvSpPr>
        <p:spPr>
          <a:xfrm>
            <a:off x="1027777" y="3465144"/>
            <a:ext cx="7320020" cy="12367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 fontScale="77500" lnSpcReduction="20000"/>
          </a:bodyPr>
          <a:lstStyle/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800"/>
              <a:buNone/>
            </a:pP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geneseq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--gene Zm00001eb001720 \</a:t>
            </a:r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8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       --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fas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B73.fasta \</a:t>
            </a:r>
            <a:endParaRPr dirty="0"/>
          </a:p>
          <a:p>
            <a:pPr marL="0" indent="0">
              <a:buSzPts val="2800"/>
              <a:buNone/>
            </a:pP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       --</a:t>
            </a:r>
            <a:r>
              <a:rPr lang="en-US" dirty="0" err="1">
                <a:latin typeface="Courier New"/>
                <a:ea typeface="Courier New"/>
                <a:cs typeface="Courier New"/>
                <a:sym typeface="Courier New"/>
              </a:rPr>
              <a:t>gtf</a:t>
            </a:r>
            <a:r>
              <a:rPr lang="en-US" dirty="0">
                <a:latin typeface="Courier New"/>
                <a:ea typeface="Courier New"/>
                <a:cs typeface="Courier New"/>
                <a:sym typeface="Courier New"/>
              </a:rPr>
              <a:t> B73.gtf</a:t>
            </a:r>
            <a:endParaRPr dirty="0"/>
          </a:p>
        </p:txBody>
      </p:sp>
      <p:pic>
        <p:nvPicPr>
          <p:cNvPr id="3" name="Picture 2" descr="A purple rectangle with black text&#10;&#10;Description automatically generated">
            <a:extLst>
              <a:ext uri="{FF2B5EF4-FFF2-40B4-BE49-F238E27FC236}">
                <a16:creationId xmlns:a16="http://schemas.microsoft.com/office/drawing/2014/main" id="{7D730CF6-4C67-7A51-828F-C1ECAA96B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159" y="1845814"/>
            <a:ext cx="7666991" cy="1466087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8A3D73-C52B-9E73-EE59-C70DDA0EA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D6134B-3972-4382-D3B7-D2BC9759BA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523" y="1348824"/>
            <a:ext cx="8534899" cy="300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57B957E-8348-D6D0-7929-0D90EB94C783}"/>
              </a:ext>
            </a:extLst>
          </p:cNvPr>
          <p:cNvSpPr txBox="1"/>
          <p:nvPr/>
        </p:nvSpPr>
        <p:spPr>
          <a:xfrm>
            <a:off x="252523" y="979492"/>
            <a:ext cx="29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Annotation in the GTF format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4400"/>
            </a:pPr>
            <a:r>
              <a:rPr lang="en-US" dirty="0"/>
              <a:t>Extract other features</a:t>
            </a:r>
            <a:endParaRPr dirty="0"/>
          </a:p>
        </p:txBody>
      </p:sp>
      <p:sp>
        <p:nvSpPr>
          <p:cNvPr id="104" name="Google Shape;104;p16"/>
          <p:cNvSpPr txBox="1">
            <a:spLocks noGrp="1"/>
          </p:cNvSpPr>
          <p:nvPr>
            <p:ph type="body" idx="1"/>
          </p:nvPr>
        </p:nvSpPr>
        <p:spPr>
          <a:xfrm>
            <a:off x="913572" y="1483782"/>
            <a:ext cx="7196203" cy="254826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cds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    : 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cds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database</a:t>
            </a:r>
            <a:endParaRPr sz="2400"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--</a:t>
            </a:r>
            <a:r>
              <a:rPr lang="en-US" sz="2400" dirty="0" err="1">
                <a:latin typeface="Courier New"/>
                <a:ea typeface="Courier New"/>
                <a:cs typeface="Courier New"/>
                <a:sym typeface="Courier New"/>
              </a:rPr>
              <a:t>cdna</a:t>
            </a: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    : transcript database</a:t>
            </a:r>
            <a:endParaRPr sz="2400"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--protein : protein database</a:t>
            </a:r>
            <a:endParaRPr sz="2400"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--ext5    : bp extension from 5' site</a:t>
            </a:r>
            <a:endParaRPr sz="2400"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400"/>
              <a:buNone/>
            </a:pPr>
            <a:r>
              <a:rPr lang="en-US" sz="2400" dirty="0">
                <a:latin typeface="Courier New"/>
                <a:ea typeface="Courier New"/>
                <a:cs typeface="Courier New"/>
                <a:sym typeface="Courier New"/>
              </a:rPr>
              <a:t>--ext3.   : bp extension from 3' site</a:t>
            </a:r>
            <a:endParaRPr sz="24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D0D31B9-24A8-EF70-8C33-CAB4F049E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34</a:t>
            </a:fld>
            <a:endParaRPr lang="en-US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>
            <a:spLocks noGrp="1"/>
          </p:cNvSpPr>
          <p:nvPr>
            <p:ph type="title"/>
          </p:nvPr>
        </p:nvSpPr>
        <p:spPr>
          <a:xfrm>
            <a:off x="628650" y="180198"/>
            <a:ext cx="7886700" cy="581057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2700" dirty="0" err="1"/>
              <a:t>homocomp</a:t>
            </a:r>
            <a:r>
              <a:rPr lang="en-US" sz="2700" dirty="0"/>
              <a:t>: search for the best homolog and compare</a:t>
            </a:r>
            <a:endParaRPr dirty="0"/>
          </a:p>
        </p:txBody>
      </p:sp>
      <p:sp>
        <p:nvSpPr>
          <p:cNvPr id="116" name="Google Shape;116;p18"/>
          <p:cNvSpPr txBox="1">
            <a:spLocks noGrp="1"/>
          </p:cNvSpPr>
          <p:nvPr>
            <p:ph type="body" idx="1"/>
          </p:nvPr>
        </p:nvSpPr>
        <p:spPr>
          <a:xfrm>
            <a:off x="4091940" y="834602"/>
            <a:ext cx="5046345" cy="1592655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t" anchorCtr="0">
            <a:normAutofit lnSpcReduction="10000"/>
          </a:bodyPr>
          <a:lstStyle/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homocomp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\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 --query Zm00001eb001720.fasta \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 --</a:t>
            </a: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qryadd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50" dirty="0">
                <a:latin typeface="Courier New"/>
                <a:ea typeface="Courier New"/>
                <a:cs typeface="Courier New"/>
                <a:sym typeface="Courier New"/>
              </a:rPr>
              <a:t>Zm00001eb001720_T001.adjusted.bed \</a:t>
            </a:r>
            <a:endParaRPr sz="1350"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 --</a:t>
            </a: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db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A188 \</a:t>
            </a:r>
            <a:endParaRPr dirty="0"/>
          </a:p>
          <a:p>
            <a:pPr marL="0" indent="0">
              <a:lnSpc>
                <a:spcPct val="90000"/>
              </a:lnSpc>
              <a:spcBef>
                <a:spcPts val="750"/>
              </a:spcBef>
              <a:buClr>
                <a:schemeClr val="dk1"/>
              </a:buClr>
              <a:buSzPts val="2000"/>
              <a:buNone/>
            </a:pP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 --</a:t>
            </a:r>
            <a:r>
              <a:rPr lang="en-US" sz="1500" dirty="0" err="1">
                <a:latin typeface="Courier New"/>
                <a:ea typeface="Courier New"/>
                <a:cs typeface="Courier New"/>
                <a:sym typeface="Courier New"/>
              </a:rPr>
              <a:t>tgtf</a:t>
            </a:r>
            <a:r>
              <a:rPr lang="en-US" sz="1500" dirty="0">
                <a:latin typeface="Courier New"/>
                <a:ea typeface="Courier New"/>
                <a:cs typeface="Courier New"/>
                <a:sym typeface="Courier New"/>
              </a:rPr>
              <a:t> A188.gtf</a:t>
            </a: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117" name="Google Shape;117;p18" descr="alnplot_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71122" y="2427256"/>
            <a:ext cx="4355166" cy="261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iagram of a gene&#10;&#10;Description automatically generated">
            <a:extLst>
              <a:ext uri="{FF2B5EF4-FFF2-40B4-BE49-F238E27FC236}">
                <a16:creationId xmlns:a16="http://schemas.microsoft.com/office/drawing/2014/main" id="{2172430A-1DF9-E2AE-5F49-0B6097F817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87" y="1346940"/>
            <a:ext cx="4014400" cy="206491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6E006B0-3860-CFF6-3830-D50619108246}"/>
              </a:ext>
            </a:extLst>
          </p:cNvPr>
          <p:cNvSpPr txBox="1"/>
          <p:nvPr/>
        </p:nvSpPr>
        <p:spPr>
          <a:xfrm>
            <a:off x="1742061" y="1116108"/>
            <a:ext cx="7713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latin typeface="Helvetica" pitchFamily="2" charset="0"/>
              </a:rPr>
              <a:t>geneseq</a:t>
            </a:r>
            <a:endParaRPr lang="en-US" sz="1200" dirty="0">
              <a:latin typeface="Helvetica" pitchFamily="2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74053-2697-4C22-3E74-4DC8DC4F0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35</a:t>
            </a:fld>
            <a:endParaRPr lang="en-US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>
            <a:spLocks noGrp="1"/>
          </p:cNvSpPr>
          <p:nvPr>
            <p:ph type="title"/>
          </p:nvPr>
        </p:nvSpPr>
        <p:spPr>
          <a:xfrm>
            <a:off x="242487" y="273327"/>
            <a:ext cx="7886700" cy="65312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68569" tIns="34275" rIns="68569" bIns="34275" rtlCol="0" anchor="ctr" anchorCtr="0">
            <a:normAutofit/>
          </a:bodyPr>
          <a:lstStyle/>
          <a:p>
            <a:pPr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ts val="3600"/>
            </a:pPr>
            <a:r>
              <a:rPr lang="en-US" sz="3000" dirty="0" err="1"/>
              <a:t>homomine</a:t>
            </a:r>
            <a:endParaRPr sz="3000" dirty="0"/>
          </a:p>
        </p:txBody>
      </p:sp>
      <p:sp>
        <p:nvSpPr>
          <p:cNvPr id="131" name="Google Shape;131;p20"/>
          <p:cNvSpPr txBox="1"/>
          <p:nvPr/>
        </p:nvSpPr>
        <p:spPr>
          <a:xfrm>
            <a:off x="466775" y="1974906"/>
            <a:ext cx="8613017" cy="2396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Start from </a:t>
            </a:r>
            <a:r>
              <a:rPr lang="en-US" sz="2100" b="1" dirty="0">
                <a:solidFill>
                  <a:srgbClr val="C00000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 gene ID </a:t>
            </a: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in a genome (e.g., B73)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Search the best homolog in </a:t>
            </a:r>
            <a:r>
              <a:rPr lang="en-US" sz="2100" b="1" dirty="0">
                <a:solidFill>
                  <a:srgbClr val="C00000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 targeted genome </a:t>
            </a: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(e.g., A188)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Identify polymorphisms, including SNP, INDEL, and structural variation (SV)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Annotate all polymorphisms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Determine if an SV is associated with a transposon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257175" indent="-257175">
              <a:lnSpc>
                <a:spcPct val="120000"/>
              </a:lnSpc>
              <a:buClr>
                <a:schemeClr val="dk1"/>
              </a:buClr>
              <a:buSzPts val="2800"/>
              <a:buFont typeface="Calibri"/>
              <a:buAutoNum type="arabicPeriod"/>
            </a:pPr>
            <a:r>
              <a:rPr lang="en-US" sz="2100" dirty="0">
                <a:solidFill>
                  <a:schemeClr val="dk1"/>
                </a:solidFill>
                <a:latin typeface="Calibri Light" panose="020F0302020204030204" pitchFamily="34" charset="0"/>
                <a:ea typeface="Calibri"/>
                <a:cs typeface="Calibri Light" panose="020F0302020204030204" pitchFamily="34" charset="0"/>
                <a:sym typeface="Calibri"/>
              </a:rPr>
              <a:t>Show all these results in a HTML report</a:t>
            </a:r>
            <a:endParaRPr sz="2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050033-1B34-FFEF-D018-A5611282B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74" y="1304404"/>
            <a:ext cx="7892983" cy="56770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221852E-BE74-3FFD-F78C-F3A5228817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36</a:t>
            </a:fld>
            <a:endParaRPr 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44866-91DB-F1DB-9C71-B9C39DEB2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291" y="290535"/>
            <a:ext cx="8371301" cy="543479"/>
          </a:xfrm>
        </p:spPr>
        <p:txBody>
          <a:bodyPr>
            <a:noAutofit/>
          </a:bodyPr>
          <a:lstStyle/>
          <a:p>
            <a:r>
              <a:rPr lang="en-US" sz="2800" dirty="0" err="1"/>
              <a:t>Homomine</a:t>
            </a:r>
            <a:r>
              <a:rPr lang="en-US" sz="2800" dirty="0"/>
              <a:t> of maize B73 gene Zm00001eb001720 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3ED070-2B27-8A39-FC72-3C7C37E4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97" y="1112341"/>
            <a:ext cx="4286838" cy="3645074"/>
          </a:xfrm>
          <a:prstGeom prst="rect">
            <a:avLst/>
          </a:pr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CF04CB9-66A9-7959-3DB9-6B35621D7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181" y="1112340"/>
            <a:ext cx="4929172" cy="122689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C0679BB-062D-7217-E1B6-395B0A5890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8107" y="2861119"/>
            <a:ext cx="5154803" cy="20710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348386-BEB3-2F66-F342-B7368E77BE36}"/>
              </a:ext>
            </a:extLst>
          </p:cNvPr>
          <p:cNvSpPr txBox="1"/>
          <p:nvPr/>
        </p:nvSpPr>
        <p:spPr>
          <a:xfrm>
            <a:off x="439641" y="3981171"/>
            <a:ext cx="694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1981 bp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24E1623-C9C3-E47D-A8AB-2BA2919B3817}"/>
              </a:ext>
            </a:extLst>
          </p:cNvPr>
          <p:cNvSpPr/>
          <p:nvPr/>
        </p:nvSpPr>
        <p:spPr>
          <a:xfrm>
            <a:off x="4114799" y="2853757"/>
            <a:ext cx="1555424" cy="40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C2168B72-8819-3CAA-9623-8CA67377CCF4}"/>
              </a:ext>
            </a:extLst>
          </p:cNvPr>
          <p:cNvSpPr/>
          <p:nvPr/>
        </p:nvSpPr>
        <p:spPr>
          <a:xfrm>
            <a:off x="3969355" y="999343"/>
            <a:ext cx="3242150" cy="40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F42542A-6322-5981-32C1-FF2703A50A8E}"/>
              </a:ext>
            </a:extLst>
          </p:cNvPr>
          <p:cNvSpPr/>
          <p:nvPr/>
        </p:nvSpPr>
        <p:spPr>
          <a:xfrm>
            <a:off x="250642" y="2732096"/>
            <a:ext cx="816944" cy="405562"/>
          </a:xfrm>
          <a:prstGeom prst="ellipse">
            <a:avLst/>
          </a:prstGeom>
          <a:noFill/>
          <a:ln w="38100">
            <a:solidFill>
              <a:srgbClr val="FF0000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6246905-E898-8103-F7D8-E05273A5E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857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B53A04-D9CA-F779-95A6-ADE3133FF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88" y="270382"/>
            <a:ext cx="8664373" cy="585472"/>
          </a:xfrm>
        </p:spPr>
        <p:txBody>
          <a:bodyPr>
            <a:normAutofit/>
          </a:bodyPr>
          <a:lstStyle/>
          <a:p>
            <a:r>
              <a:rPr lang="en-US" sz="2700" dirty="0" err="1"/>
              <a:t>homostack</a:t>
            </a:r>
            <a:r>
              <a:rPr lang="en-US" sz="2700" dirty="0"/>
              <a:t>: alignment visualization of multiple sequences</a:t>
            </a:r>
          </a:p>
        </p:txBody>
      </p:sp>
      <p:pic>
        <p:nvPicPr>
          <p:cNvPr id="5" name="Google Shape;124;p19" descr="stackplot">
            <a:extLst>
              <a:ext uri="{FF2B5EF4-FFF2-40B4-BE49-F238E27FC236}">
                <a16:creationId xmlns:a16="http://schemas.microsoft.com/office/drawing/2014/main" id="{BF2ECC3F-4EAE-7D11-FF88-EB6E17304A94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907976" y="1008580"/>
            <a:ext cx="5063985" cy="3733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A diagram of a structure&#10;&#10;Description automatically generated">
            <a:extLst>
              <a:ext uri="{FF2B5EF4-FFF2-40B4-BE49-F238E27FC236}">
                <a16:creationId xmlns:a16="http://schemas.microsoft.com/office/drawing/2014/main" id="{623A69CA-6E5F-4484-365F-3ED123C74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786" y="1314034"/>
            <a:ext cx="3527190" cy="282088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19285-7A08-F82D-46E7-39F2CB163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14117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40E06-FFEA-5410-FB34-4ADF5F1B1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020" y="249056"/>
            <a:ext cx="7886700" cy="610259"/>
          </a:xfrm>
        </p:spPr>
        <p:txBody>
          <a:bodyPr>
            <a:normAutofit/>
          </a:bodyPr>
          <a:lstStyle/>
          <a:p>
            <a:r>
              <a:rPr lang="en-US" sz="2700" dirty="0"/>
              <a:t>Case study – herbicide (</a:t>
            </a:r>
            <a:r>
              <a:rPr lang="en-US" sz="2700" dirty="0" err="1"/>
              <a:t>nicosulfuron</a:t>
            </a:r>
            <a:r>
              <a:rPr lang="en-US" sz="2700" dirty="0"/>
              <a:t>) resistance</a:t>
            </a:r>
          </a:p>
        </p:txBody>
      </p:sp>
      <p:pic>
        <p:nvPicPr>
          <p:cNvPr id="5" name="Picture 4" descr="A collage of photos of plants&#10;&#10;Description automatically generated">
            <a:extLst>
              <a:ext uri="{FF2B5EF4-FFF2-40B4-BE49-F238E27FC236}">
                <a16:creationId xmlns:a16="http://schemas.microsoft.com/office/drawing/2014/main" id="{04AC8970-731F-4900-76D6-1AEBEA5714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21" y="1095595"/>
            <a:ext cx="8601959" cy="371326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F02BD9-9A51-0A6A-D364-0FEF6D7841FD}"/>
              </a:ext>
            </a:extLst>
          </p:cNvPr>
          <p:cNvSpPr txBox="1"/>
          <p:nvPr/>
        </p:nvSpPr>
        <p:spPr>
          <a:xfrm>
            <a:off x="679076" y="297946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B73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9B25B9-0FA1-2BF0-0A6B-EA86F9CF505F}"/>
              </a:ext>
            </a:extLst>
          </p:cNvPr>
          <p:cNvSpPr txBox="1"/>
          <p:nvPr/>
        </p:nvSpPr>
        <p:spPr>
          <a:xfrm>
            <a:off x="3603811" y="2979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B73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8205564-21BD-95D3-331D-72175DA59E6B}"/>
              </a:ext>
            </a:extLst>
          </p:cNvPr>
          <p:cNvSpPr txBox="1"/>
          <p:nvPr/>
        </p:nvSpPr>
        <p:spPr>
          <a:xfrm>
            <a:off x="6459826" y="2979274"/>
            <a:ext cx="4651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B73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6757C0-A813-4EE7-BA99-1E5B5BE299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479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127794"/>
            <a:ext cx="8229600" cy="546871"/>
          </a:xfrm>
        </p:spPr>
        <p:txBody>
          <a:bodyPr>
            <a:noAutofit/>
          </a:bodyPr>
          <a:lstStyle/>
          <a:p>
            <a:r>
              <a:rPr lang="en-US" sz="3200" dirty="0" err="1"/>
              <a:t>Synteny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28599" y="793278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tx2">
                    <a:lumMod val="75000"/>
                  </a:schemeClr>
                </a:solidFill>
                <a:cs typeface="Arial"/>
              </a:rPr>
              <a:t>Synteny</a:t>
            </a:r>
            <a:r>
              <a:rPr lang="en-US" sz="2400" dirty="0">
                <a:cs typeface="Arial"/>
              </a:rPr>
              <a:t> is usually referred to as the conservation of blocks of order between two sets of chromosomes. Syntenic regions are evidenced by homologous genes arranged in a collinear order.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9348" y="2173609"/>
            <a:ext cx="5439452" cy="27076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85238" y="4456136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genoscope.cns.fr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F1F50-4E62-C443-ABBB-A367315C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06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7358"/>
            <a:ext cx="8229600" cy="646098"/>
          </a:xfrm>
        </p:spPr>
        <p:txBody>
          <a:bodyPr>
            <a:normAutofit/>
          </a:bodyPr>
          <a:lstStyle/>
          <a:p>
            <a:r>
              <a:rPr lang="en-US" sz="3200" dirty="0"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7" y="816634"/>
            <a:ext cx="7344259" cy="412950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Introduction of comparative genomics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cs typeface="Arial"/>
              </a:rPr>
              <a:t>Homotools</a:t>
            </a:r>
            <a:endParaRPr lang="en-US" sz="2800" dirty="0">
              <a:solidFill>
                <a:schemeClr val="bg1">
                  <a:lumMod val="85000"/>
                </a:schemeClr>
              </a:solidFill>
              <a:cs typeface="Arial"/>
            </a:endParaRPr>
          </a:p>
          <a:p>
            <a:r>
              <a:rPr lang="en-US" sz="2800" dirty="0"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14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72" y="113067"/>
            <a:ext cx="8889321" cy="560544"/>
          </a:xfrm>
        </p:spPr>
        <p:txBody>
          <a:bodyPr>
            <a:normAutofit/>
          </a:bodyPr>
          <a:lstStyle/>
          <a:p>
            <a:r>
              <a:rPr lang="en-US" sz="2800" dirty="0" err="1"/>
              <a:t>MoT</a:t>
            </a:r>
            <a:r>
              <a:rPr lang="en-US" sz="2800" dirty="0"/>
              <a:t> B71 final assembly vs. MG8 (70-15, </a:t>
            </a:r>
            <a:r>
              <a:rPr lang="en-US" sz="2800" i="1" dirty="0"/>
              <a:t>rice</a:t>
            </a:r>
            <a:r>
              <a:rPr lang="en-US" sz="2800" dirty="0"/>
              <a:t> strain)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41</a:t>
            </a:fld>
            <a:endParaRPr lang="en-US" dirty="0"/>
          </a:p>
        </p:txBody>
      </p:sp>
      <p:pic>
        <p:nvPicPr>
          <p:cNvPr id="6" name="Picture 5" descr="3o-B71Ref1toMG8.nucm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3135" y="502808"/>
            <a:ext cx="4349046" cy="434904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89267" y="4750759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&gt;10 kb overlap and &gt;95% identity</a:t>
            </a:r>
          </a:p>
        </p:txBody>
      </p:sp>
      <p:sp>
        <p:nvSpPr>
          <p:cNvPr id="3" name="Oval 2"/>
          <p:cNvSpPr/>
          <p:nvPr/>
        </p:nvSpPr>
        <p:spPr>
          <a:xfrm>
            <a:off x="4845554" y="2577114"/>
            <a:ext cx="217664" cy="17455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134886" y="1432789"/>
            <a:ext cx="226706" cy="320449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808944" y="1946065"/>
            <a:ext cx="290473" cy="19210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840691" y="1872622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5164667" y="2139643"/>
            <a:ext cx="217664" cy="119184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6022802"/>
              </p:ext>
            </p:extLst>
          </p:nvPr>
        </p:nvGraphicFramePr>
        <p:xfrm>
          <a:off x="547431" y="1074495"/>
          <a:ext cx="2127093" cy="3915808"/>
        </p:xfrm>
        <a:graphic>
          <a:graphicData uri="http://schemas.openxmlformats.org/drawingml/2006/table">
            <a:tbl>
              <a:tblPr/>
              <a:tblGrid>
                <a:gridCol w="817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6,442,091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8,206,304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941,816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739,928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104,670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74,396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0121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678751" y="4334450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rice</a:t>
            </a:r>
            <a:r>
              <a:rPr lang="en-US" dirty="0"/>
              <a:t> </a:t>
            </a:r>
            <a:r>
              <a:rPr lang="en-US" sz="1200" dirty="0"/>
              <a:t>blast fungal reference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39104" y="1593013"/>
            <a:ext cx="130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Wheat</a:t>
            </a:r>
            <a:endParaRPr lang="en-US" dirty="0"/>
          </a:p>
          <a:p>
            <a:r>
              <a:rPr lang="en-US" sz="1200" dirty="0"/>
              <a:t>blast fungal strain</a:t>
            </a:r>
          </a:p>
        </p:txBody>
      </p:sp>
      <p:sp>
        <p:nvSpPr>
          <p:cNvPr id="16" name="Oval 15"/>
          <p:cNvSpPr/>
          <p:nvPr/>
        </p:nvSpPr>
        <p:spPr>
          <a:xfrm>
            <a:off x="345572" y="3376198"/>
            <a:ext cx="2598548" cy="1733433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8C524-833C-1841-98ED-05E70ABE5255}"/>
              </a:ext>
            </a:extLst>
          </p:cNvPr>
          <p:cNvSpPr txBox="1"/>
          <p:nvPr/>
        </p:nvSpPr>
        <p:spPr>
          <a:xfrm>
            <a:off x="438277" y="666356"/>
            <a:ext cx="23463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Wheat blast fungus</a:t>
            </a:r>
          </a:p>
        </p:txBody>
      </p:sp>
    </p:spTree>
    <p:extLst>
      <p:ext uri="{BB962C8B-B14F-4D97-AF65-F5344CB8AC3E}">
        <p14:creationId xmlns:p14="http://schemas.microsoft.com/office/powerpoint/2010/main" val="2578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9652"/>
            <a:ext cx="8229600" cy="493114"/>
          </a:xfrm>
        </p:spPr>
        <p:txBody>
          <a:bodyPr>
            <a:noAutofit/>
          </a:bodyPr>
          <a:lstStyle/>
          <a:p>
            <a:r>
              <a:rPr lang="en-US" sz="3200" dirty="0" err="1"/>
              <a:t>Illumina</a:t>
            </a:r>
            <a:r>
              <a:rPr lang="en-US" sz="3200" dirty="0"/>
              <a:t> sequencing of additional eight strains</a:t>
            </a:r>
          </a:p>
        </p:txBody>
      </p:sp>
      <p:pic>
        <p:nvPicPr>
          <p:cNvPr id="8" name="Picture 7" descr="phylogeny_world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" y="832499"/>
            <a:ext cx="8991348" cy="3564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0179467"/>
              </p:ext>
            </p:extLst>
          </p:nvPr>
        </p:nvGraphicFramePr>
        <p:xfrm>
          <a:off x="3970615" y="2729233"/>
          <a:ext cx="5088469" cy="2301945"/>
        </p:xfrm>
        <a:graphic>
          <a:graphicData uri="http://schemas.openxmlformats.org/drawingml/2006/table">
            <a:tbl>
              <a:tblPr/>
              <a:tblGrid>
                <a:gridCol w="827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384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65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67405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Year isolated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Host</a:t>
                      </a:r>
                      <a:r>
                        <a:rPr lang="en-US" sz="14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 species</a:t>
                      </a:r>
                      <a:endParaRPr lang="en-US" sz="14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Isolation location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1988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Py5020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Py22.1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27377B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B71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kern="1200" dirty="0">
                          <a:solidFill>
                            <a:srgbClr val="FF0000"/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FF0000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/>
                        </a:rPr>
                        <a:t>Okinawa,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i="1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400" b="0" i="1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Canindeyú,Paraguay</a:t>
                      </a:r>
                      <a:endParaRPr lang="en-US" sz="1400" b="0" i="0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4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4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9681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B51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i="1" dirty="0" err="1">
                          <a:solidFill>
                            <a:srgbClr val="27377B"/>
                          </a:solidFill>
                        </a:rPr>
                        <a:t>Eleusine</a:t>
                      </a:r>
                      <a:endParaRPr lang="en-US" sz="1400" dirty="0">
                        <a:solidFill>
                          <a:srgbClr val="27377B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4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28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2018-01-09 17.4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88" y="787398"/>
            <a:ext cx="3361825" cy="42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567" y="92892"/>
            <a:ext cx="8229600" cy="617207"/>
          </a:xfrm>
        </p:spPr>
        <p:txBody>
          <a:bodyPr>
            <a:normAutofit/>
          </a:bodyPr>
          <a:lstStyle/>
          <a:p>
            <a:r>
              <a:rPr lang="en-US" sz="2800" dirty="0"/>
              <a:t>CGRD to infer </a:t>
            </a:r>
            <a:r>
              <a:rPr lang="en-US" sz="2800" i="1" dirty="0"/>
              <a:t>copy number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60025" y="4685482"/>
            <a:ext cx="2133600" cy="365125"/>
          </a:xfrm>
        </p:spPr>
        <p:txBody>
          <a:bodyPr/>
          <a:lstStyle/>
          <a:p>
            <a:fld id="{EAB4999F-CC5F-914B-9869-B9B0A7479DAE}" type="slidenum">
              <a:rPr lang="en-US" smtClean="0"/>
              <a:t>43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728729" y="2938943"/>
            <a:ext cx="1511950" cy="124401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266080" y="3356182"/>
            <a:ext cx="2020279" cy="1077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600" i="1" dirty="0"/>
              <a:t>Simply consider:</a:t>
            </a:r>
          </a:p>
          <a:p>
            <a:r>
              <a:rPr lang="en-US" sz="1600" dirty="0">
                <a:solidFill>
                  <a:srgbClr val="FF0000"/>
                </a:solidFill>
              </a:rPr>
              <a:t>red: two copies in T25</a:t>
            </a:r>
          </a:p>
          <a:p>
            <a:r>
              <a:rPr lang="en-US" sz="1600" dirty="0">
                <a:solidFill>
                  <a:srgbClr val="008000"/>
                </a:solidFill>
              </a:rPr>
              <a:t>green: conserved</a:t>
            </a:r>
          </a:p>
          <a:p>
            <a:r>
              <a:rPr lang="en-US" sz="1600" dirty="0">
                <a:solidFill>
                  <a:srgbClr val="0000FF"/>
                </a:solidFill>
              </a:rPr>
              <a:t>blue: no copies in T25</a:t>
            </a:r>
          </a:p>
        </p:txBody>
      </p:sp>
      <p:pic>
        <p:nvPicPr>
          <p:cNvPr id="16" name="Picture 15" descr="Screenshot 2018-01-09 17.41.37.png">
            <a:extLst>
              <a:ext uri="{FF2B5EF4-FFF2-40B4-BE49-F238E27FC236}">
                <a16:creationId xmlns:a16="http://schemas.microsoft.com/office/drawing/2014/main" id="{B9D9C3C9-D9BC-5A46-80A8-58DC2B606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519" y="787398"/>
            <a:ext cx="3160600" cy="4256214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5D6BFB7A-89B7-B6A5-236B-1165C387F045}"/>
              </a:ext>
            </a:extLst>
          </p:cNvPr>
          <p:cNvSpPr/>
          <p:nvPr/>
        </p:nvSpPr>
        <p:spPr>
          <a:xfrm>
            <a:off x="4612633" y="2938943"/>
            <a:ext cx="1511950" cy="124401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3A00E1-D1C5-6E93-AA96-64EE403B25A1}"/>
              </a:ext>
            </a:extLst>
          </p:cNvPr>
          <p:cNvSpPr txBox="1"/>
          <p:nvPr/>
        </p:nvSpPr>
        <p:spPr>
          <a:xfrm>
            <a:off x="6322263" y="3102504"/>
            <a:ext cx="189008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two mini-chromosomes?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527F44-0751-03E0-4317-40B915E66AF4}"/>
              </a:ext>
            </a:extLst>
          </p:cNvPr>
          <p:cNvSpPr txBox="1"/>
          <p:nvPr/>
        </p:nvSpPr>
        <p:spPr>
          <a:xfrm>
            <a:off x="203932" y="4213174"/>
            <a:ext cx="13372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</a:rPr>
              <a:t>no minis?</a:t>
            </a:r>
          </a:p>
        </p:txBody>
      </p:sp>
    </p:spTree>
    <p:extLst>
      <p:ext uri="{BB962C8B-B14F-4D97-AF65-F5344CB8AC3E}">
        <p14:creationId xmlns:p14="http://schemas.microsoft.com/office/powerpoint/2010/main" val="428695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6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8874"/>
            <a:ext cx="8229600" cy="650795"/>
          </a:xfrm>
        </p:spPr>
        <p:txBody>
          <a:bodyPr>
            <a:normAutofit/>
          </a:bodyPr>
          <a:lstStyle/>
          <a:p>
            <a:r>
              <a:rPr lang="en-US" sz="3200" i="1" dirty="0"/>
              <a:t>CHEF</a:t>
            </a:r>
            <a:r>
              <a:rPr lang="en-US" sz="3200" dirty="0"/>
              <a:t> gel to separate chromosome-sized DNA</a:t>
            </a:r>
          </a:p>
        </p:txBody>
      </p:sp>
      <p:pic>
        <p:nvPicPr>
          <p:cNvPr id="4" name="Picture 3" descr="Screenshot 2018-01-08 17.4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1" y="830790"/>
            <a:ext cx="2512636" cy="3322264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6358780" y="739669"/>
            <a:ext cx="2578130" cy="1931371"/>
            <a:chOff x="4506860" y="1204895"/>
            <a:chExt cx="4348819" cy="2841341"/>
          </a:xfrm>
        </p:grpSpPr>
        <p:pic>
          <p:nvPicPr>
            <p:cNvPr id="5" name="Picture 4" descr="Fig4.T25.sv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860" y="1204895"/>
              <a:ext cx="2209932" cy="2841341"/>
            </a:xfrm>
            <a:prstGeom prst="rect">
              <a:avLst/>
            </a:prstGeom>
          </p:spPr>
        </p:pic>
        <p:pic>
          <p:nvPicPr>
            <p:cNvPr id="6" name="Picture 5" descr="Fig4.P3.sv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445" y="1204895"/>
              <a:ext cx="2065234" cy="284134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2340691" y="4143801"/>
            <a:ext cx="47550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T25 has no mini-chromosomes</a:t>
            </a:r>
          </a:p>
          <a:p>
            <a:r>
              <a:rPr lang="en-US" sz="2400" dirty="0"/>
              <a:t>B71 has one and P3 has two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CF44F2-8C7E-F956-153A-1944DA2168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9833E-016A-4D1A-12A9-04A75C0212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709" y="376237"/>
            <a:ext cx="8229600" cy="402695"/>
          </a:xfrm>
        </p:spPr>
        <p:txBody>
          <a:bodyPr>
            <a:noAutofit/>
          </a:bodyPr>
          <a:lstStyle/>
          <a:p>
            <a:r>
              <a:rPr lang="en-US" sz="2800" dirty="0"/>
              <a:t>Additional 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B43FC6-11D0-DFC8-FF09-8419780AA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709" y="947470"/>
            <a:ext cx="8229600" cy="3819793"/>
          </a:xfrm>
        </p:spPr>
        <p:txBody>
          <a:bodyPr>
            <a:normAutofit/>
          </a:bodyPr>
          <a:lstStyle/>
          <a:p>
            <a:pPr marL="231775" indent="-231775">
              <a:buNone/>
            </a:pPr>
            <a:r>
              <a:rPr lang="en-US" sz="2000" dirty="0" err="1"/>
              <a:t>Pinkel</a:t>
            </a:r>
            <a:r>
              <a:rPr lang="en-US" sz="2000" dirty="0"/>
              <a:t>, D. &amp; Albertson, D. G. Comparative genomic hybridization. </a:t>
            </a:r>
            <a:r>
              <a:rPr lang="en-US" sz="2000" dirty="0" err="1"/>
              <a:t>Annu</a:t>
            </a:r>
            <a:r>
              <a:rPr lang="en-US" sz="2000" dirty="0"/>
              <a:t>. Rev. Genomics Hum. Genet. 6, 331–354 (2005).</a:t>
            </a:r>
          </a:p>
          <a:p>
            <a:pPr marL="231775" indent="-231775">
              <a:buNone/>
            </a:pPr>
            <a:r>
              <a:rPr lang="en-US" sz="2000" dirty="0"/>
              <a:t>Miller, W., </a:t>
            </a:r>
            <a:r>
              <a:rPr lang="en-US" sz="2000" dirty="0" err="1"/>
              <a:t>Makova</a:t>
            </a:r>
            <a:r>
              <a:rPr lang="en-US" sz="2000" dirty="0"/>
              <a:t>, K. D., </a:t>
            </a:r>
            <a:r>
              <a:rPr lang="en-US" sz="2000" dirty="0" err="1"/>
              <a:t>Nekrutenko</a:t>
            </a:r>
            <a:r>
              <a:rPr lang="en-US" sz="2000" dirty="0"/>
              <a:t>, A. &amp; </a:t>
            </a:r>
            <a:r>
              <a:rPr lang="en-US" sz="2000" dirty="0" err="1"/>
              <a:t>Hardison</a:t>
            </a:r>
            <a:r>
              <a:rPr lang="en-US" sz="2000" dirty="0"/>
              <a:t>, R. C. Comparative genomics. </a:t>
            </a:r>
            <a:r>
              <a:rPr lang="en-US" sz="2000" dirty="0" err="1"/>
              <a:t>Annu</a:t>
            </a:r>
            <a:r>
              <a:rPr lang="en-US" sz="2000" dirty="0"/>
              <a:t>. Rev. Genomics Hum. Genet. 5, 15–56 (2004).</a:t>
            </a:r>
          </a:p>
          <a:p>
            <a:pPr marL="231775" indent="-231775">
              <a:buNone/>
            </a:pPr>
            <a:r>
              <a:rPr lang="en-US" sz="2000" dirty="0" err="1"/>
              <a:t>Korbel</a:t>
            </a:r>
            <a:r>
              <a:rPr lang="en-US" sz="2000" dirty="0"/>
              <a:t>, J. O. et al. Paired-end mapping reveals extensive structural variation in the human genome. Science 318, 420–426 (2007).</a:t>
            </a:r>
          </a:p>
          <a:p>
            <a:pPr marL="231775" indent="-231775">
              <a:buNone/>
            </a:pPr>
            <a:r>
              <a:rPr lang="en-US" sz="2000" dirty="0"/>
              <a:t>Armstrong, J., </a:t>
            </a:r>
            <a:r>
              <a:rPr lang="en-US" sz="2000" dirty="0" err="1"/>
              <a:t>Fiddes</a:t>
            </a:r>
            <a:r>
              <a:rPr lang="en-US" sz="2000" dirty="0"/>
              <a:t>, I. T., </a:t>
            </a:r>
            <a:r>
              <a:rPr lang="en-US" sz="2000" dirty="0" err="1"/>
              <a:t>Diekhans</a:t>
            </a:r>
            <a:r>
              <a:rPr lang="en-US" sz="2000" dirty="0"/>
              <a:t>, M. &amp; Paten, B. Whole-Genome Alignment and Comparative Annotation. </a:t>
            </a:r>
            <a:r>
              <a:rPr lang="en-US" sz="2000" dirty="0" err="1"/>
              <a:t>Annu</a:t>
            </a:r>
            <a:r>
              <a:rPr lang="en-US" sz="2000" dirty="0"/>
              <a:t> Rev </a:t>
            </a:r>
            <a:r>
              <a:rPr lang="en-US" sz="2000" dirty="0" err="1"/>
              <a:t>Anim</a:t>
            </a:r>
            <a:r>
              <a:rPr lang="en-US" sz="2000" dirty="0"/>
              <a:t> </a:t>
            </a:r>
            <a:r>
              <a:rPr lang="en-US" sz="2000" dirty="0" err="1"/>
              <a:t>Biosci</a:t>
            </a:r>
            <a:r>
              <a:rPr lang="en-US" sz="2000" dirty="0"/>
              <a:t> (2018). doi:10.1146/annurev-animal-020518-115005</a:t>
            </a:r>
          </a:p>
          <a:p>
            <a:pPr marL="231775" indent="-231775">
              <a:buNone/>
            </a:pPr>
            <a:r>
              <a:rPr lang="en-US" sz="2000" dirty="0" err="1"/>
              <a:t>Kronenberg</a:t>
            </a:r>
            <a:r>
              <a:rPr lang="en-US" sz="2000" dirty="0"/>
              <a:t>, Z. N. et al. High-resolution comparative analysis of great ape genomes. Science 360, (2018).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5A903D-81DA-54C6-B67D-733E08AFC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6053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41DB00-23B5-433E-62D3-4FED39C368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96B4EF-6B0E-5DC3-8194-36FA3FCF31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Pangenome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2A9BE7-07D3-78E3-1E1D-26328B5BD0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393422"/>
            <a:ext cx="8229600" cy="3043646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The pangenome represents the entire set of </a:t>
            </a:r>
            <a:r>
              <a:rPr lang="en-US" b="0" i="0" strike="sngStrike" dirty="0">
                <a:solidFill>
                  <a:srgbClr val="222222"/>
                </a:solidFill>
                <a:effectLst/>
                <a:latin typeface="-apple-system"/>
              </a:rPr>
              <a:t>genes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 genomes within a species, consisting of a core genome — containing sequences shared between all individuals of the species — and the ‘dispensable’ genome.</a:t>
            </a:r>
          </a:p>
          <a:p>
            <a:pPr marL="0" indent="0">
              <a:buNone/>
            </a:pPr>
            <a:r>
              <a:rPr lang="en-US" sz="1200" dirty="0">
                <a:solidFill>
                  <a:srgbClr val="222222"/>
                </a:solidFill>
                <a:latin typeface="-apple-system"/>
              </a:rPr>
              <a:t>(https://</a:t>
            </a:r>
            <a:r>
              <a:rPr lang="en-US" sz="1200" dirty="0" err="1">
                <a:solidFill>
                  <a:srgbClr val="222222"/>
                </a:solidFill>
                <a:latin typeface="-apple-system"/>
              </a:rPr>
              <a:t>www.nature.com</a:t>
            </a:r>
            <a:r>
              <a:rPr lang="en-US" sz="1200" dirty="0">
                <a:solidFill>
                  <a:srgbClr val="222222"/>
                </a:solidFill>
                <a:latin typeface="-apple-system"/>
              </a:rPr>
              <a:t>/articles/d42859-020-00115-3)</a:t>
            </a:r>
            <a:endParaRPr lang="en-US" sz="1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10CAA8-C1B2-3261-4CEF-842E96474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68549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E28A79-A07A-D226-3C49-09C5F9BC4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10B3C1-E310-FDF4-DF41-C6AB9F54EF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263883"/>
            <a:ext cx="8520600" cy="6502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0" dirty="0"/>
              <a:t>Issues associated with single reference genomes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B0A3D0-0B83-BF4C-80D5-266435CC12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5EA77714-F8A7-533B-4EC2-CB869A4F1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1" y="2071618"/>
            <a:ext cx="4568677" cy="2094236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D7261DB1-F1FA-4EF5-E3C3-0A4701E733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666222"/>
            <a:ext cx="4669536" cy="4481426"/>
          </a:xfrm>
          <a:prstGeom prst="rect">
            <a:avLst/>
          </a:prstGeom>
        </p:spPr>
      </p:pic>
      <p:sp>
        <p:nvSpPr>
          <p:cNvPr id="13" name="Google Shape;128;p21">
            <a:extLst>
              <a:ext uri="{FF2B5EF4-FFF2-40B4-BE49-F238E27FC236}">
                <a16:creationId xmlns:a16="http://schemas.microsoft.com/office/drawing/2014/main" id="{75CCA09C-79C6-A679-3174-199EE9346137}"/>
              </a:ext>
            </a:extLst>
          </p:cNvPr>
          <p:cNvSpPr/>
          <p:nvPr/>
        </p:nvSpPr>
        <p:spPr>
          <a:xfrm>
            <a:off x="5037158" y="4919802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547293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36AB1C-DCCF-F6B5-DBEC-403C5E7FA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80291-9CEB-788C-E4B0-8B1F649527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670768"/>
            <a:ext cx="8229600" cy="630335"/>
          </a:xfrm>
        </p:spPr>
        <p:txBody>
          <a:bodyPr>
            <a:normAutofit/>
          </a:bodyPr>
          <a:lstStyle/>
          <a:p>
            <a:r>
              <a:rPr lang="en-US" sz="3200" dirty="0" err="1"/>
              <a:t>Pangenomics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753381-7D0D-F609-0EBA-E963A8E3D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C72B1F-6F61-851B-4716-2903193A7BF9}"/>
              </a:ext>
            </a:extLst>
          </p:cNvPr>
          <p:cNvSpPr txBox="1"/>
          <p:nvPr/>
        </p:nvSpPr>
        <p:spPr>
          <a:xfrm>
            <a:off x="935596" y="5579721"/>
            <a:ext cx="5330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Eizenga</a:t>
            </a:r>
            <a:r>
              <a:rPr lang="en-US" sz="1200" dirty="0"/>
              <a:t> et al., 2020, Annual Review of Genomics and Human Genetics, 21:139-162</a:t>
            </a:r>
          </a:p>
        </p:txBody>
      </p:sp>
      <p:pic>
        <p:nvPicPr>
          <p:cNvPr id="10" name="Picture 9" descr="Polygon&#10;&#10;Description automatically generated with low confidence">
            <a:extLst>
              <a:ext uri="{FF2B5EF4-FFF2-40B4-BE49-F238E27FC236}">
                <a16:creationId xmlns:a16="http://schemas.microsoft.com/office/drawing/2014/main" id="{2F72813E-7AAB-F73D-715A-F1FB6289A0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86" y="110975"/>
            <a:ext cx="2504532" cy="5477619"/>
          </a:xfrm>
          <a:prstGeom prst="rect">
            <a:avLst/>
          </a:prstGeom>
        </p:spPr>
      </p:pic>
      <p:pic>
        <p:nvPicPr>
          <p:cNvPr id="11" name="Picture 10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8F7A70BD-FD9E-05A7-F7C4-712A2AE90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09" y="110975"/>
            <a:ext cx="3271047" cy="54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356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88B1798-AFE0-E65D-7286-2F144916F2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F2432-2C2D-2339-0A43-DD9970FFF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5E0BA4-9806-FC2B-B8DB-B7E3A742F0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72" y="260350"/>
            <a:ext cx="6076984" cy="459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6E15E0F-D0B9-FF16-1575-63F914995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-582612"/>
            <a:ext cx="8229600" cy="84296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Variant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9D8F30-7AB6-5CE4-2EDE-894D27AFF77A}"/>
              </a:ext>
            </a:extLst>
          </p:cNvPr>
          <p:cNvSpPr txBox="1"/>
          <p:nvPr/>
        </p:nvSpPr>
        <p:spPr>
          <a:xfrm>
            <a:off x="701964" y="5035332"/>
            <a:ext cx="751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variation graph data model describes the all-to-all alignment of many sequences</a:t>
            </a:r>
          </a:p>
        </p:txBody>
      </p:sp>
    </p:spTree>
    <p:extLst>
      <p:ext uri="{BB962C8B-B14F-4D97-AF65-F5344CB8AC3E}">
        <p14:creationId xmlns:p14="http://schemas.microsoft.com/office/powerpoint/2010/main" val="21378408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239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Intra-species genome rearrangements and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9277" y="1323709"/>
            <a:ext cx="7733211" cy="3645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Variation of </a:t>
            </a:r>
            <a:r>
              <a:rPr lang="en-US" sz="2800" i="1" dirty="0"/>
              <a:t>50 bp </a:t>
            </a:r>
            <a:r>
              <a:rPr lang="en-US" sz="2800" dirty="0"/>
              <a:t>to several Mb in size </a:t>
            </a:r>
          </a:p>
          <a:p>
            <a:pPr marL="0" indent="0">
              <a:buNone/>
            </a:pPr>
            <a:r>
              <a:rPr lang="en-US" sz="2800" b="1" dirty="0"/>
              <a:t>Balanced variation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- Inversion</a:t>
            </a:r>
          </a:p>
          <a:p>
            <a:pPr marL="0" indent="0">
              <a:buNone/>
            </a:pPr>
            <a:r>
              <a:rPr lang="en-US" sz="2800" dirty="0"/>
              <a:t>- Translocation</a:t>
            </a:r>
          </a:p>
          <a:p>
            <a:pPr marL="0" indent="0">
              <a:buNone/>
            </a:pPr>
            <a:r>
              <a:rPr lang="en-US" sz="2800" b="1" dirty="0"/>
              <a:t>Unbalanced variation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- Copy number variation (CNV)</a:t>
            </a:r>
          </a:p>
          <a:p>
            <a:pPr marL="0" indent="0">
              <a:buNone/>
            </a:pPr>
            <a:r>
              <a:rPr lang="en-US" sz="2800" dirty="0"/>
              <a:t>(Presence/Absence variation, PAV)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14BB4-5C4D-8E40-814F-FB4DF979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6399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9A96-04A3-12F6-DA4E-1DF8EE0D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7457" y="1668449"/>
            <a:ext cx="4749085" cy="6214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hlinkClick r:id="rId2"/>
              </a:rPr>
              <a:t>Tool collection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3215C-C73B-D659-4525-F7B8BEE9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49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ACC9F793-AA97-D60E-F1AE-8B79E005F5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9BAF6-FFA6-5F0A-C30C-4A266CABAE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-622784"/>
            <a:ext cx="8520600" cy="763500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Construct a pangenome to facilitate genotyping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F0215F-46CA-B562-C6F6-C2BD5BFF554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84E635-D94E-0BA3-6A6D-E0416604D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21" y="4762020"/>
            <a:ext cx="5607558" cy="891432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44914003-9077-18E7-299B-B905608B7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21" y="140716"/>
            <a:ext cx="5607558" cy="4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27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30583"/>
            <a:ext cx="8520600" cy="6797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t" anchorCtr="0">
            <a:normAutofit/>
          </a:bodyPr>
          <a:lstStyle/>
          <a:p>
            <a:pPr algn="ctr">
              <a:buSzPct val="111111"/>
            </a:pPr>
            <a:r>
              <a:rPr lang="en-US" sz="3200" b="0" dirty="0"/>
              <a:t>Structure variation types within species</a:t>
            </a:r>
            <a:endParaRPr sz="3200" b="0" dirty="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807393"/>
            <a:ext cx="9144000" cy="352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5023105" y="4657224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72458" y="536037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25" tIns="91425" rIns="91425" bIns="91425" rtlCol="0" anchor="ctr" anchorCtr="0">
            <a:normAutofit/>
          </a:bodyPr>
          <a:lstStyle/>
          <a:p>
            <a:fld id="{00000000-1234-1234-1234-123412341234}" type="slidenum">
              <a:rPr lang="en-US"/>
              <a:pPr/>
              <a:t>6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820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3774"/>
            <a:ext cx="8229600" cy="633326"/>
          </a:xfrm>
        </p:spPr>
        <p:txBody>
          <a:bodyPr>
            <a:normAutofit/>
          </a:bodyPr>
          <a:lstStyle/>
          <a:p>
            <a:r>
              <a:rPr lang="en-US" sz="3200" dirty="0"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7" y="883568"/>
            <a:ext cx="7344259" cy="4074075"/>
          </a:xfrm>
        </p:spPr>
        <p:txBody>
          <a:bodyPr>
            <a:normAutofit lnSpcReduction="10000"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Introduction of comparative genomics</a:t>
            </a:r>
          </a:p>
          <a:p>
            <a:r>
              <a:rPr lang="en-US" sz="2800" dirty="0"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cs typeface="Arial"/>
              </a:rPr>
              <a:t>Homotools</a:t>
            </a:r>
            <a:endParaRPr lang="en-US" sz="2800" dirty="0">
              <a:solidFill>
                <a:schemeClr val="bg1">
                  <a:lumMod val="85000"/>
                </a:schemeClr>
              </a:solidFill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84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42020" y="56579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array Comparative Genomic Hybridization (</a:t>
            </a:r>
            <a:r>
              <a:rPr lang="en-US" sz="3200" dirty="0" err="1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aCGH</a:t>
            </a:r>
            <a:r>
              <a:rPr lang="en-US" sz="3200" dirty="0">
                <a:latin typeface="Arial"/>
                <a:ea typeface="ＭＳ Ｐゴシック" charset="0"/>
                <a:cs typeface="Arial"/>
              </a:rPr>
              <a:t>)</a:t>
            </a: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A53403-C84B-D94F-AD6B-67BC25DD87A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8</a:t>
            </a:fld>
            <a:endParaRPr lang="en-US" sz="1200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627130" y="1366662"/>
            <a:ext cx="1223962" cy="849312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/>
              <a:t>A</a:t>
            </a:r>
          </a:p>
        </p:txBody>
      </p:sp>
      <p:sp>
        <p:nvSpPr>
          <p:cNvPr id="13" name="Oval 12"/>
          <p:cNvSpPr/>
          <p:nvPr/>
        </p:nvSpPr>
        <p:spPr>
          <a:xfrm>
            <a:off x="4251557" y="1366662"/>
            <a:ext cx="1223962" cy="8493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16358" y="2254569"/>
            <a:ext cx="4306887" cy="1111250"/>
            <a:chOff x="4563264" y="4236244"/>
            <a:chExt cx="4306887" cy="1111250"/>
          </a:xfrm>
        </p:grpSpPr>
        <p:sp>
          <p:nvSpPr>
            <p:cNvPr id="20" name="Parallelogram 19"/>
            <p:cNvSpPr/>
            <p:nvPr/>
          </p:nvSpPr>
          <p:spPr>
            <a:xfrm>
              <a:off x="4563264" y="4236244"/>
              <a:ext cx="4306887" cy="1111250"/>
            </a:xfrm>
            <a:prstGeom prst="parallelogram">
              <a:avLst>
                <a:gd name="adj" fmla="val 5987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1" name="Oval 20"/>
            <p:cNvSpPr/>
            <p:nvPr/>
          </p:nvSpPr>
          <p:spPr>
            <a:xfrm>
              <a:off x="541276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558402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75528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592655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5" name="Oval 24"/>
            <p:cNvSpPr/>
            <p:nvPr/>
          </p:nvSpPr>
          <p:spPr>
            <a:xfrm>
              <a:off x="609781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26907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644034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6611604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6782867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6954130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712539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729665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746791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763918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781044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798170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815297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832423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526195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543321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60447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577574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94700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611826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5" name="Oval 44"/>
            <p:cNvSpPr/>
            <p:nvPr/>
          </p:nvSpPr>
          <p:spPr>
            <a:xfrm>
              <a:off x="628952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460792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6632055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6803318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697458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714584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1" name="Oval 50"/>
            <p:cNvSpPr/>
            <p:nvPr/>
          </p:nvSpPr>
          <p:spPr>
            <a:xfrm>
              <a:off x="731710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748837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765963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783089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5" name="Oval 54"/>
            <p:cNvSpPr/>
            <p:nvPr/>
          </p:nvSpPr>
          <p:spPr>
            <a:xfrm>
              <a:off x="800215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817342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517104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534230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551356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0" name="Oval 59"/>
            <p:cNvSpPr/>
            <p:nvPr/>
          </p:nvSpPr>
          <p:spPr>
            <a:xfrm>
              <a:off x="568483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1" name="Oval 60"/>
            <p:cNvSpPr/>
            <p:nvPr/>
          </p:nvSpPr>
          <p:spPr>
            <a:xfrm>
              <a:off x="585609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Oval 61"/>
            <p:cNvSpPr/>
            <p:nvPr/>
          </p:nvSpPr>
          <p:spPr>
            <a:xfrm>
              <a:off x="602735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Oval 62"/>
            <p:cNvSpPr/>
            <p:nvPr/>
          </p:nvSpPr>
          <p:spPr>
            <a:xfrm>
              <a:off x="619862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6369884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6541147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6712410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688367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705493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722619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739746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756872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773998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3" name="Oval 72"/>
            <p:cNvSpPr/>
            <p:nvPr/>
          </p:nvSpPr>
          <p:spPr>
            <a:xfrm>
              <a:off x="791125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808251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502023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519149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536275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53402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570528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587654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604780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2" name="Oval 81"/>
            <p:cNvSpPr/>
            <p:nvPr/>
          </p:nvSpPr>
          <p:spPr>
            <a:xfrm>
              <a:off x="6219072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3" name="Oval 82"/>
            <p:cNvSpPr/>
            <p:nvPr/>
          </p:nvSpPr>
          <p:spPr>
            <a:xfrm>
              <a:off x="6390335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4" name="Oval 83"/>
            <p:cNvSpPr/>
            <p:nvPr/>
          </p:nvSpPr>
          <p:spPr>
            <a:xfrm>
              <a:off x="6561598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5" name="Oval 84"/>
            <p:cNvSpPr/>
            <p:nvPr/>
          </p:nvSpPr>
          <p:spPr>
            <a:xfrm>
              <a:off x="673286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6" name="Oval 85"/>
            <p:cNvSpPr/>
            <p:nvPr/>
          </p:nvSpPr>
          <p:spPr>
            <a:xfrm>
              <a:off x="690412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707538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8" name="Oval 87"/>
            <p:cNvSpPr/>
            <p:nvPr/>
          </p:nvSpPr>
          <p:spPr>
            <a:xfrm>
              <a:off x="724665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741791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758917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776043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793170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</p:grp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57201" y="1570670"/>
            <a:ext cx="111961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>
                <a:latin typeface="Arial"/>
                <a:cs typeface="Arial"/>
              </a:rPr>
              <a:t>array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8503" y="1326728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0" name="Picture 9" descr="Screenshot 2019-04-07 15.3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" y="3538580"/>
            <a:ext cx="7524480" cy="154244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42020" y="3694092"/>
            <a:ext cx="400110" cy="967573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/>
                <a:ea typeface="ＭＳ Ｐゴシック" charset="-128"/>
                <a:cs typeface="Arial"/>
              </a:rPr>
              <a:t>Log2 (</a:t>
            </a:r>
            <a:r>
              <a:rPr lang="en-US" sz="1400" b="1" dirty="0">
                <a:solidFill>
                  <a:srgbClr val="FF0000"/>
                </a:solidFill>
                <a:latin typeface="Arial"/>
                <a:ea typeface="ＭＳ Ｐゴシック" charset="-128"/>
                <a:cs typeface="Arial"/>
              </a:rPr>
              <a:t>A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rPr>
              <a:t>B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)</a:t>
            </a:r>
          </a:p>
        </p:txBody>
      </p:sp>
      <p:grpSp>
        <p:nvGrpSpPr>
          <p:cNvPr id="31758" name="Group 31757"/>
          <p:cNvGrpSpPr/>
          <p:nvPr/>
        </p:nvGrpSpPr>
        <p:grpSpPr>
          <a:xfrm>
            <a:off x="1143905" y="4020524"/>
            <a:ext cx="6572283" cy="159277"/>
            <a:chOff x="1143904" y="4920108"/>
            <a:chExt cx="6572283" cy="159277"/>
          </a:xfrm>
        </p:grpSpPr>
        <p:cxnSp>
          <p:nvCxnSpPr>
            <p:cNvPr id="31750" name="Straight Connector 31749"/>
            <p:cNvCxnSpPr/>
            <p:nvPr/>
          </p:nvCxnSpPr>
          <p:spPr>
            <a:xfrm>
              <a:off x="5947454" y="4920108"/>
              <a:ext cx="1768733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757071" y="5073151"/>
              <a:ext cx="4236872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3904" y="5079385"/>
              <a:ext cx="109163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3AFD922-0183-4840-A8F9-7994C93C8A4A}"/>
              </a:ext>
            </a:extLst>
          </p:cNvPr>
          <p:cNvSpPr txBox="1"/>
          <p:nvPr/>
        </p:nvSpPr>
        <p:spPr>
          <a:xfrm>
            <a:off x="6047795" y="2340448"/>
            <a:ext cx="2239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Red signal (A)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Blue signal (B)</a:t>
            </a:r>
          </a:p>
        </p:txBody>
      </p:sp>
    </p:spTree>
    <p:extLst>
      <p:ext uri="{BB962C8B-B14F-4D97-AF65-F5344CB8AC3E}">
        <p14:creationId xmlns:p14="http://schemas.microsoft.com/office/powerpoint/2010/main" val="34358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5550"/>
            <a:ext cx="8229600" cy="2319867"/>
          </a:xfrm>
        </p:spPr>
        <p:txBody>
          <a:bodyPr/>
          <a:lstStyle/>
          <a:p>
            <a:r>
              <a:rPr lang="en-US" dirty="0"/>
              <a:t>NGS provides information for the discovery of variants, including structural variation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FA893-CEC0-4D49-9877-935337D8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95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24461</TotalTime>
  <Words>1569</Words>
  <Application>Microsoft Macintosh PowerPoint</Application>
  <PresentationFormat>On-screen Show (16:9)</PresentationFormat>
  <Paragraphs>367</Paragraphs>
  <Slides>51</Slides>
  <Notes>15</Notes>
  <HiddenSlides>6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1" baseType="lpstr">
      <vt:lpstr>-apple-system</vt:lpstr>
      <vt:lpstr>ＭＳ Ｐゴシック</vt:lpstr>
      <vt:lpstr>Arial</vt:lpstr>
      <vt:lpstr>Calibri</vt:lpstr>
      <vt:lpstr>Calibri Light</vt:lpstr>
      <vt:lpstr>Courier New</vt:lpstr>
      <vt:lpstr>Helvetica</vt:lpstr>
      <vt:lpstr>Times New Roman</vt:lpstr>
      <vt:lpstr>Verdana</vt:lpstr>
      <vt:lpstr>Office Theme</vt:lpstr>
      <vt:lpstr>Comparative genomics  Bioinformatics Applications (PLPTH813)</vt:lpstr>
      <vt:lpstr>Outline</vt:lpstr>
      <vt:lpstr>Comparative genomics among genomes</vt:lpstr>
      <vt:lpstr>Synteny</vt:lpstr>
      <vt:lpstr>Intra-species genome rearrangements and structural variation (SV)</vt:lpstr>
      <vt:lpstr>Structure variation types within species</vt:lpstr>
      <vt:lpstr>Outline</vt:lpstr>
      <vt:lpstr>array Comparative Genomic Hybridization (aCGH)</vt:lpstr>
      <vt:lpstr>NGS provides information for the discovery of variants, including structural variation</vt:lpstr>
      <vt:lpstr>Variants in sequencing reads</vt:lpstr>
      <vt:lpstr>Paired-end reads to find "deletion" relative to the reference</vt:lpstr>
      <vt:lpstr>Split reads to find "exact deletion sequence"</vt:lpstr>
      <vt:lpstr>Paired-end reads to find "insertion" relative to the reference</vt:lpstr>
      <vt:lpstr>inversion (I)</vt:lpstr>
      <vt:lpstr>inversion (II)</vt:lpstr>
      <vt:lpstr>Tandem duplication</vt:lpstr>
      <vt:lpstr>Translocation</vt:lpstr>
      <vt:lpstr>LUMPY: an integrative framework for SV discovery</vt:lpstr>
      <vt:lpstr>Read depths</vt:lpstr>
      <vt:lpstr>Read depths</vt:lpstr>
      <vt:lpstr>Comparative Genomic Read Depth (CGRD)</vt:lpstr>
      <vt:lpstr>CGRD</vt:lpstr>
      <vt:lpstr>Comparative Genomic Read Depths (CGRD)</vt:lpstr>
      <vt:lpstr>CGRD identified a CNV conditioning seed colors</vt:lpstr>
      <vt:lpstr>Outline</vt:lpstr>
      <vt:lpstr>Whole genome alignments</vt:lpstr>
      <vt:lpstr>SyRI - finding genomic variation using genome assemblies</vt:lpstr>
      <vt:lpstr>Find aligned syntenic and SV blocks and then discover differences in sequence </vt:lpstr>
      <vt:lpstr>Structure variation with SyRI</vt:lpstr>
      <vt:lpstr>Outline</vt:lpstr>
      <vt:lpstr>Homotools dedicated to identifying best homologs and conducting homologous comparisons</vt:lpstr>
      <vt:lpstr>Multiple modules in homotools</vt:lpstr>
      <vt:lpstr>Geneseq</vt:lpstr>
      <vt:lpstr>Extract other features</vt:lpstr>
      <vt:lpstr>homocomp: search for the best homolog and compare</vt:lpstr>
      <vt:lpstr>homomine</vt:lpstr>
      <vt:lpstr>Homomine of maize B73 gene Zm00001eb001720 </vt:lpstr>
      <vt:lpstr>homostack: alignment visualization of multiple sequences</vt:lpstr>
      <vt:lpstr>Case study – herbicide (nicosulfuron) resistance</vt:lpstr>
      <vt:lpstr>Outline</vt:lpstr>
      <vt:lpstr>MoT B71 final assembly vs. MG8 (70-15, rice strain)</vt:lpstr>
      <vt:lpstr>Illumina sequencing of additional eight strains</vt:lpstr>
      <vt:lpstr>CGRD to infer copy number variation</vt:lpstr>
      <vt:lpstr>CHEF gel to separate chromosome-sized DNA</vt:lpstr>
      <vt:lpstr>Additional References</vt:lpstr>
      <vt:lpstr>Pangenome</vt:lpstr>
      <vt:lpstr>Issues associated with single reference genomes</vt:lpstr>
      <vt:lpstr>Pangenomics</vt:lpstr>
      <vt:lpstr>Variant graph</vt:lpstr>
      <vt:lpstr>PowerPoint Presentation</vt:lpstr>
      <vt:lpstr>Construct a pangenome to facilitate genotyping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genomics</dc:title>
  <dc:creator>Sanzhen Liu</dc:creator>
  <cp:lastModifiedBy>Sanzhen Liu</cp:lastModifiedBy>
  <cp:revision>93</cp:revision>
  <dcterms:created xsi:type="dcterms:W3CDTF">2019-04-02T20:22:52Z</dcterms:created>
  <dcterms:modified xsi:type="dcterms:W3CDTF">2025-04-03T14:57:28Z</dcterms:modified>
</cp:coreProperties>
</file>